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964" r:id="rId2"/>
  </p:sldMasterIdLst>
  <p:notesMasterIdLst>
    <p:notesMasterId r:id="rId84"/>
  </p:notesMasterIdLst>
  <p:handoutMasterIdLst>
    <p:handoutMasterId r:id="rId85"/>
  </p:handoutMasterIdLst>
  <p:sldIdLst>
    <p:sldId id="528" r:id="rId3"/>
    <p:sldId id="2588" r:id="rId4"/>
    <p:sldId id="2558" r:id="rId5"/>
    <p:sldId id="2557" r:id="rId6"/>
    <p:sldId id="2582" r:id="rId7"/>
    <p:sldId id="2576" r:id="rId8"/>
    <p:sldId id="2577" r:id="rId9"/>
    <p:sldId id="2581" r:id="rId10"/>
    <p:sldId id="2583" r:id="rId11"/>
    <p:sldId id="2587" r:id="rId12"/>
    <p:sldId id="2584" r:id="rId13"/>
    <p:sldId id="2585" r:id="rId14"/>
    <p:sldId id="2586" r:id="rId15"/>
    <p:sldId id="2591" r:id="rId16"/>
    <p:sldId id="2575" r:id="rId17"/>
    <p:sldId id="2590" r:id="rId18"/>
    <p:sldId id="2562" r:id="rId19"/>
    <p:sldId id="2592" r:id="rId20"/>
    <p:sldId id="2564" r:id="rId21"/>
    <p:sldId id="2594" r:id="rId22"/>
    <p:sldId id="2597" r:id="rId23"/>
    <p:sldId id="2595" r:id="rId24"/>
    <p:sldId id="2560" r:id="rId25"/>
    <p:sldId id="2561" r:id="rId26"/>
    <p:sldId id="2601" r:id="rId27"/>
    <p:sldId id="2602" r:id="rId28"/>
    <p:sldId id="2603" r:id="rId29"/>
    <p:sldId id="2604" r:id="rId30"/>
    <p:sldId id="2598" r:id="rId31"/>
    <p:sldId id="2599" r:id="rId32"/>
    <p:sldId id="2606" r:id="rId33"/>
    <p:sldId id="2607" r:id="rId34"/>
    <p:sldId id="2600" r:id="rId35"/>
    <p:sldId id="2608" r:id="rId36"/>
    <p:sldId id="2610" r:id="rId37"/>
    <p:sldId id="2589" r:id="rId38"/>
    <p:sldId id="2609" r:id="rId39"/>
    <p:sldId id="2565" r:id="rId40"/>
    <p:sldId id="2648" r:id="rId41"/>
    <p:sldId id="2642" r:id="rId42"/>
    <p:sldId id="2614" r:id="rId43"/>
    <p:sldId id="2615" r:id="rId44"/>
    <p:sldId id="2616" r:id="rId45"/>
    <p:sldId id="2617" r:id="rId46"/>
    <p:sldId id="2618" r:id="rId47"/>
    <p:sldId id="2619" r:id="rId48"/>
    <p:sldId id="2649" r:id="rId49"/>
    <p:sldId id="2650" r:id="rId50"/>
    <p:sldId id="2611" r:id="rId51"/>
    <p:sldId id="2624" r:id="rId52"/>
    <p:sldId id="2620" r:id="rId53"/>
    <p:sldId id="2626" r:id="rId54"/>
    <p:sldId id="2622" r:id="rId55"/>
    <p:sldId id="2574" r:id="rId56"/>
    <p:sldId id="2621" r:id="rId57"/>
    <p:sldId id="2643" r:id="rId58"/>
    <p:sldId id="2644" r:id="rId59"/>
    <p:sldId id="2628" r:id="rId60"/>
    <p:sldId id="2627" r:id="rId61"/>
    <p:sldId id="2631" r:id="rId62"/>
    <p:sldId id="2638" r:id="rId63"/>
    <p:sldId id="2641" r:id="rId64"/>
    <p:sldId id="2634" r:id="rId65"/>
    <p:sldId id="2633" r:id="rId66"/>
    <p:sldId id="2635" r:id="rId67"/>
    <p:sldId id="2636" r:id="rId68"/>
    <p:sldId id="2632" r:id="rId69"/>
    <p:sldId id="2629" r:id="rId70"/>
    <p:sldId id="2572" r:id="rId71"/>
    <p:sldId id="2645" r:id="rId72"/>
    <p:sldId id="2630" r:id="rId73"/>
    <p:sldId id="2623" r:id="rId74"/>
    <p:sldId id="2647" r:id="rId75"/>
    <p:sldId id="2646" r:id="rId76"/>
    <p:sldId id="2625" r:id="rId77"/>
    <p:sldId id="2656" r:id="rId78"/>
    <p:sldId id="2657" r:id="rId79"/>
    <p:sldId id="2651" r:id="rId80"/>
    <p:sldId id="2653" r:id="rId81"/>
    <p:sldId id="2652" r:id="rId82"/>
    <p:sldId id="2654" r:id="rId83"/>
  </p:sldIdLst>
  <p:sldSz cx="16343313" cy="10458450"/>
  <p:notesSz cx="6858000" cy="9144000"/>
  <p:defaultTextStyle>
    <a:defPPr>
      <a:defRPr lang="en-US"/>
    </a:defPPr>
    <a:lvl1pPr marL="0" algn="l" defTabSz="1531529" rtl="0" eaLnBrk="1" latinLnBrk="0" hangingPunct="1">
      <a:defRPr sz="3015" kern="1200">
        <a:solidFill>
          <a:schemeClr val="tx1"/>
        </a:solidFill>
        <a:latin typeface="+mn-lt"/>
        <a:ea typeface="+mn-ea"/>
        <a:cs typeface="+mn-cs"/>
      </a:defRPr>
    </a:lvl1pPr>
    <a:lvl2pPr marL="765764" algn="l" defTabSz="1531529" rtl="0" eaLnBrk="1" latinLnBrk="0" hangingPunct="1">
      <a:defRPr sz="3015" kern="1200">
        <a:solidFill>
          <a:schemeClr val="tx1"/>
        </a:solidFill>
        <a:latin typeface="+mn-lt"/>
        <a:ea typeface="+mn-ea"/>
        <a:cs typeface="+mn-cs"/>
      </a:defRPr>
    </a:lvl2pPr>
    <a:lvl3pPr marL="1531529" algn="l" defTabSz="1531529" rtl="0" eaLnBrk="1" latinLnBrk="0" hangingPunct="1">
      <a:defRPr sz="3015" kern="1200">
        <a:solidFill>
          <a:schemeClr val="tx1"/>
        </a:solidFill>
        <a:latin typeface="+mn-lt"/>
        <a:ea typeface="+mn-ea"/>
        <a:cs typeface="+mn-cs"/>
      </a:defRPr>
    </a:lvl3pPr>
    <a:lvl4pPr marL="2297293" algn="l" defTabSz="1531529" rtl="0" eaLnBrk="1" latinLnBrk="0" hangingPunct="1">
      <a:defRPr sz="3015" kern="1200">
        <a:solidFill>
          <a:schemeClr val="tx1"/>
        </a:solidFill>
        <a:latin typeface="+mn-lt"/>
        <a:ea typeface="+mn-ea"/>
        <a:cs typeface="+mn-cs"/>
      </a:defRPr>
    </a:lvl4pPr>
    <a:lvl5pPr marL="3063057" algn="l" defTabSz="1531529" rtl="0" eaLnBrk="1" latinLnBrk="0" hangingPunct="1">
      <a:defRPr sz="3015" kern="1200">
        <a:solidFill>
          <a:schemeClr val="tx1"/>
        </a:solidFill>
        <a:latin typeface="+mn-lt"/>
        <a:ea typeface="+mn-ea"/>
        <a:cs typeface="+mn-cs"/>
      </a:defRPr>
    </a:lvl5pPr>
    <a:lvl6pPr marL="3828821" algn="l" defTabSz="1531529" rtl="0" eaLnBrk="1" latinLnBrk="0" hangingPunct="1">
      <a:defRPr sz="3015" kern="1200">
        <a:solidFill>
          <a:schemeClr val="tx1"/>
        </a:solidFill>
        <a:latin typeface="+mn-lt"/>
        <a:ea typeface="+mn-ea"/>
        <a:cs typeface="+mn-cs"/>
      </a:defRPr>
    </a:lvl6pPr>
    <a:lvl7pPr marL="4594586" algn="l" defTabSz="1531529" rtl="0" eaLnBrk="1" latinLnBrk="0" hangingPunct="1">
      <a:defRPr sz="3015" kern="1200">
        <a:solidFill>
          <a:schemeClr val="tx1"/>
        </a:solidFill>
        <a:latin typeface="+mn-lt"/>
        <a:ea typeface="+mn-ea"/>
        <a:cs typeface="+mn-cs"/>
      </a:defRPr>
    </a:lvl7pPr>
    <a:lvl8pPr marL="5360350" algn="l" defTabSz="1531529" rtl="0" eaLnBrk="1" latinLnBrk="0" hangingPunct="1">
      <a:defRPr sz="3015" kern="1200">
        <a:solidFill>
          <a:schemeClr val="tx1"/>
        </a:solidFill>
        <a:latin typeface="+mn-lt"/>
        <a:ea typeface="+mn-ea"/>
        <a:cs typeface="+mn-cs"/>
      </a:defRPr>
    </a:lvl8pPr>
    <a:lvl9pPr marL="6126114" algn="l" defTabSz="1531529" rtl="0" eaLnBrk="1" latinLnBrk="0" hangingPunct="1">
      <a:defRPr sz="301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" userDrawn="1">
          <p15:clr>
            <a:srgbClr val="A4A3A4"/>
          </p15:clr>
        </p15:guide>
        <p15:guide id="3" orient="horz" pos="3514" userDrawn="1">
          <p15:clr>
            <a:srgbClr val="A4A3A4"/>
          </p15:clr>
        </p15:guide>
        <p15:guide id="4" orient="horz" pos="1501" userDrawn="1">
          <p15:clr>
            <a:srgbClr val="A4A3A4"/>
          </p15:clr>
        </p15:guide>
        <p15:guide id="5" pos="10038" userDrawn="1">
          <p15:clr>
            <a:srgbClr val="A4A3A4"/>
          </p15:clr>
        </p15:guide>
        <p15:guide id="6" pos="3989" userDrawn="1">
          <p15:clr>
            <a:srgbClr val="A4A3A4"/>
          </p15:clr>
        </p15:guide>
        <p15:guide id="7" pos="429" userDrawn="1">
          <p15:clr>
            <a:srgbClr val="A4A3A4"/>
          </p15:clr>
        </p15:guide>
        <p15:guide id="8" orient="horz" pos="1976" userDrawn="1">
          <p15:clr>
            <a:srgbClr val="A4A3A4"/>
          </p15:clr>
        </p15:guide>
        <p15:guide id="9" pos="32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751D"/>
    <a:srgbClr val="4BA454"/>
    <a:srgbClr val="000000"/>
    <a:srgbClr val="7F7F7F"/>
    <a:srgbClr val="FF9900"/>
    <a:srgbClr val="545559"/>
    <a:srgbClr val="4BA4B8"/>
    <a:srgbClr val="FFFFFF"/>
    <a:srgbClr val="0098BA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6370" autoAdjust="0"/>
  </p:normalViewPr>
  <p:slideViewPr>
    <p:cSldViewPr snapToGrid="0" showGuides="1">
      <p:cViewPr varScale="1">
        <p:scale>
          <a:sx n="75" d="100"/>
          <a:sy n="75" d="100"/>
        </p:scale>
        <p:origin x="684" y="78"/>
      </p:cViewPr>
      <p:guideLst>
        <p:guide orient="horz" pos="220"/>
        <p:guide orient="horz" pos="3514"/>
        <p:guide orient="horz" pos="1501"/>
        <p:guide pos="10038"/>
        <p:guide pos="3989"/>
        <p:guide pos="429"/>
        <p:guide orient="horz" pos="1976"/>
        <p:guide pos="322"/>
      </p:guideLst>
    </p:cSldViewPr>
  </p:slideViewPr>
  <p:outlineViewPr>
    <p:cViewPr>
      <p:scale>
        <a:sx n="33" d="100"/>
        <a:sy n="33" d="100"/>
      </p:scale>
      <p:origin x="0" y="-43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0" d="100"/>
          <a:sy n="90" d="100"/>
        </p:scale>
        <p:origin x="23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notesMaster" Target="notesMasters/notesMaster1.xml"/><Relationship Id="rId89" Type="http://schemas.openxmlformats.org/officeDocument/2006/relationships/tableStyles" Target="tableStyle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5" Type="http://schemas.openxmlformats.org/officeDocument/2006/relationships/slide" Target="slides/slide3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viewProps" Target="viewProps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F843C-02CF-4FF2-BA34-CB663F93E08D}" type="datetimeFigureOut">
              <a:rPr lang="en-US" smtClean="0"/>
              <a:pPr/>
              <a:t>11/13/2019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47C7A7-3DCB-4FF3-8075-4960AC7FF8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8417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8941D1-C473-44A6-B53E-C1FBB2FADE00}" type="datetimeFigureOut">
              <a:rPr lang="en-US" smtClean="0"/>
              <a:pPr/>
              <a:t>11/13/2019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19175" y="1143000"/>
            <a:ext cx="48196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138D47-DF6C-486B-B41B-5A24E8E1E6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317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531529" rtl="0" eaLnBrk="1" latinLnBrk="0" hangingPunct="1">
      <a:defRPr sz="2010" kern="1200">
        <a:solidFill>
          <a:schemeClr val="tx1"/>
        </a:solidFill>
        <a:latin typeface="+mn-lt"/>
        <a:ea typeface="+mn-ea"/>
        <a:cs typeface="+mn-cs"/>
      </a:defRPr>
    </a:lvl1pPr>
    <a:lvl2pPr marL="765764" algn="l" defTabSz="1531529" rtl="0" eaLnBrk="1" latinLnBrk="0" hangingPunct="1">
      <a:defRPr sz="2010" kern="1200">
        <a:solidFill>
          <a:schemeClr val="tx1"/>
        </a:solidFill>
        <a:latin typeface="+mn-lt"/>
        <a:ea typeface="+mn-ea"/>
        <a:cs typeface="+mn-cs"/>
      </a:defRPr>
    </a:lvl2pPr>
    <a:lvl3pPr marL="1531529" algn="l" defTabSz="1531529" rtl="0" eaLnBrk="1" latinLnBrk="0" hangingPunct="1">
      <a:defRPr sz="2010" kern="1200">
        <a:solidFill>
          <a:schemeClr val="tx1"/>
        </a:solidFill>
        <a:latin typeface="+mn-lt"/>
        <a:ea typeface="+mn-ea"/>
        <a:cs typeface="+mn-cs"/>
      </a:defRPr>
    </a:lvl3pPr>
    <a:lvl4pPr marL="2297293" algn="l" defTabSz="1531529" rtl="0" eaLnBrk="1" latinLnBrk="0" hangingPunct="1">
      <a:defRPr sz="2010" kern="1200">
        <a:solidFill>
          <a:schemeClr val="tx1"/>
        </a:solidFill>
        <a:latin typeface="+mn-lt"/>
        <a:ea typeface="+mn-ea"/>
        <a:cs typeface="+mn-cs"/>
      </a:defRPr>
    </a:lvl4pPr>
    <a:lvl5pPr marL="3063057" algn="l" defTabSz="1531529" rtl="0" eaLnBrk="1" latinLnBrk="0" hangingPunct="1">
      <a:defRPr sz="2010" kern="1200">
        <a:solidFill>
          <a:schemeClr val="tx1"/>
        </a:solidFill>
        <a:latin typeface="+mn-lt"/>
        <a:ea typeface="+mn-ea"/>
        <a:cs typeface="+mn-cs"/>
      </a:defRPr>
    </a:lvl5pPr>
    <a:lvl6pPr marL="3828821" algn="l" defTabSz="1531529" rtl="0" eaLnBrk="1" latinLnBrk="0" hangingPunct="1">
      <a:defRPr sz="2010" kern="1200">
        <a:solidFill>
          <a:schemeClr val="tx1"/>
        </a:solidFill>
        <a:latin typeface="+mn-lt"/>
        <a:ea typeface="+mn-ea"/>
        <a:cs typeface="+mn-cs"/>
      </a:defRPr>
    </a:lvl6pPr>
    <a:lvl7pPr marL="4594586" algn="l" defTabSz="1531529" rtl="0" eaLnBrk="1" latinLnBrk="0" hangingPunct="1">
      <a:defRPr sz="2010" kern="1200">
        <a:solidFill>
          <a:schemeClr val="tx1"/>
        </a:solidFill>
        <a:latin typeface="+mn-lt"/>
        <a:ea typeface="+mn-ea"/>
        <a:cs typeface="+mn-cs"/>
      </a:defRPr>
    </a:lvl7pPr>
    <a:lvl8pPr marL="5360350" algn="l" defTabSz="1531529" rtl="0" eaLnBrk="1" latinLnBrk="0" hangingPunct="1">
      <a:defRPr sz="2010" kern="1200">
        <a:solidFill>
          <a:schemeClr val="tx1"/>
        </a:solidFill>
        <a:latin typeface="+mn-lt"/>
        <a:ea typeface="+mn-ea"/>
        <a:cs typeface="+mn-cs"/>
      </a:defRPr>
    </a:lvl8pPr>
    <a:lvl9pPr marL="6126114" algn="l" defTabSz="1531529" rtl="0" eaLnBrk="1" latinLnBrk="0" hangingPunct="1">
      <a:defRPr sz="201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097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5757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5968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3102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081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5493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5626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4142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5338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8001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751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7993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9387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9865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2175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6789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936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2438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4147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21502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534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3421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584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29163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9620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19613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16155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15990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74519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36975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93761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59258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9176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43704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10853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30015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87961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14973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59374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5338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8852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67064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6732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3627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37913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70116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53819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46825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8630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23686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30242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44555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72243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26247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4587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46359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78644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681974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9313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59179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690745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19170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53730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683919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761345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2222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72868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957598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11714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768886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19753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485062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58798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044067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982528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266426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9027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121663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046198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4863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19175" y="1143000"/>
            <a:ext cx="4819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38D47-DF6C-486B-B41B-5A24E8E1E61E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579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Fotolia_81332651_XXL.jpg"/>
          <p:cNvPicPr>
            <a:picLocks noChangeAspect="1"/>
          </p:cNvPicPr>
          <p:nvPr userDrawn="1"/>
        </p:nvPicPr>
        <p:blipFill>
          <a:blip r:embed="rId2" cstate="print"/>
          <a:srcRect l="16558"/>
          <a:stretch>
            <a:fillRect/>
          </a:stretch>
        </p:blipFill>
        <p:spPr>
          <a:xfrm>
            <a:off x="0" y="5548543"/>
            <a:ext cx="7201303" cy="49099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GB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404"/>
          <a:stretch/>
        </p:blipFill>
        <p:spPr>
          <a:xfrm>
            <a:off x="-21298" y="-416526"/>
            <a:ext cx="16364611" cy="10874976"/>
          </a:xfrm>
          <a:prstGeom prst="rect">
            <a:avLst/>
          </a:prstGeom>
        </p:spPr>
      </p:pic>
      <p:sp>
        <p:nvSpPr>
          <p:cNvPr id="27" name="Freeform 26"/>
          <p:cNvSpPr/>
          <p:nvPr userDrawn="1"/>
        </p:nvSpPr>
        <p:spPr>
          <a:xfrm>
            <a:off x="-21297" y="9620507"/>
            <a:ext cx="859727" cy="551974"/>
          </a:xfrm>
          <a:custGeom>
            <a:avLst/>
            <a:gdLst>
              <a:gd name="connsiteX0" fmla="*/ 0 w 466726"/>
              <a:gd name="connsiteY0" fmla="*/ 0 h 361950"/>
              <a:gd name="connsiteX1" fmla="*/ 466726 w 466726"/>
              <a:gd name="connsiteY1" fmla="*/ 0 h 361950"/>
              <a:gd name="connsiteX2" fmla="*/ 466726 w 466726"/>
              <a:gd name="connsiteY2" fmla="*/ 283369 h 361950"/>
              <a:gd name="connsiteX3" fmla="*/ 338138 w 466726"/>
              <a:gd name="connsiteY3" fmla="*/ 361950 h 361950"/>
              <a:gd name="connsiteX4" fmla="*/ 2382 w 466726"/>
              <a:gd name="connsiteY4" fmla="*/ 361950 h 361950"/>
              <a:gd name="connsiteX5" fmla="*/ 0 w 466726"/>
              <a:gd name="connsiteY5" fmla="*/ 0 h 36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6726" h="361950">
                <a:moveTo>
                  <a:pt x="0" y="0"/>
                </a:moveTo>
                <a:lnTo>
                  <a:pt x="466726" y="0"/>
                </a:lnTo>
                <a:lnTo>
                  <a:pt x="466726" y="283369"/>
                </a:lnTo>
                <a:lnTo>
                  <a:pt x="338138" y="361950"/>
                </a:lnTo>
                <a:lnTo>
                  <a:pt x="2382" y="36195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800"/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39" y="9674933"/>
            <a:ext cx="658891" cy="443122"/>
          </a:xfrm>
          <a:prstGeom prst="rect">
            <a:avLst/>
          </a:prstGeom>
        </p:spPr>
      </p:pic>
      <p:pic>
        <p:nvPicPr>
          <p:cNvPr id="1028" name="Picture 4" descr="F:\Marketing\template\2016\Hexagon_MI_CMYK_Standard_CN(1).png"/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737183" y="651233"/>
            <a:ext cx="9397407" cy="248941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8564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17563" y="6338663"/>
            <a:ext cx="8786420" cy="1528416"/>
          </a:xfrm>
        </p:spPr>
        <p:txBody>
          <a:bodyPr anchor="b">
            <a:normAutofit/>
          </a:bodyPr>
          <a:lstStyle>
            <a:lvl1pPr marL="0" algn="l" defTabSz="685749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500" b="1" kern="1200" spc="-8" dirty="0">
                <a:ln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7562" y="8165152"/>
            <a:ext cx="7628459" cy="6367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749" rtl="0" eaLnBrk="1" latinLnBrk="0" hangingPunct="1">
              <a:spcAft>
                <a:spcPts val="450"/>
              </a:spcAft>
              <a:buNone/>
              <a:defRPr lang="en-US" sz="1800" kern="1200" dirty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42875" indent="0" algn="ctr">
              <a:buNone/>
              <a:defRPr sz="1500"/>
            </a:lvl2pPr>
            <a:lvl3pPr marL="685749" indent="0" algn="ctr">
              <a:buNone/>
              <a:defRPr sz="1350"/>
            </a:lvl3pPr>
            <a:lvl4pPr marL="1028624" indent="0" algn="ctr">
              <a:buNone/>
              <a:defRPr sz="1200"/>
            </a:lvl4pPr>
            <a:lvl5pPr marL="1371498" indent="0" algn="ctr">
              <a:buNone/>
              <a:defRPr sz="1200"/>
            </a:lvl5pPr>
            <a:lvl6pPr marL="1714373" indent="0" algn="ctr">
              <a:buNone/>
              <a:defRPr sz="1200"/>
            </a:lvl6pPr>
            <a:lvl7pPr marL="2057246" indent="0" algn="ctr">
              <a:buNone/>
              <a:defRPr sz="1200"/>
            </a:lvl7pPr>
            <a:lvl8pPr marL="2400120" indent="0" algn="ctr">
              <a:buNone/>
              <a:defRPr sz="1200"/>
            </a:lvl8pPr>
            <a:lvl9pPr marL="2742995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317562" y="8802529"/>
            <a:ext cx="7545313" cy="639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6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cxnSp>
        <p:nvCxnSpPr>
          <p:cNvPr id="25" name="Straight Connector 24"/>
          <p:cNvCxnSpPr/>
          <p:nvPr userDrawn="1"/>
        </p:nvCxnSpPr>
        <p:spPr>
          <a:xfrm>
            <a:off x="4484182" y="7962803"/>
            <a:ext cx="7772219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" descr="F:\Marketing\template\2016\Hexagon_MI_CMYK_Standard_CN(1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642649" y="9342323"/>
            <a:ext cx="3301165" cy="87449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94275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ection/Break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8286" y="6624659"/>
            <a:ext cx="5009660" cy="806173"/>
          </a:xfrm>
        </p:spPr>
        <p:txBody>
          <a:bodyPr anchor="b">
            <a:noAutofit/>
          </a:bodyPr>
          <a:lstStyle>
            <a:lvl1pPr marL="0" algn="l" defTabSz="685749" rtl="0" eaLnBrk="1" latinLnBrk="0" hangingPunct="1">
              <a:lnSpc>
                <a:spcPct val="100000"/>
              </a:lnSpc>
              <a:defRPr lang="en-US" sz="1900" b="1" kern="120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8285" y="7728906"/>
            <a:ext cx="5009662" cy="6367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749" rtl="0" eaLnBrk="1" latinLnBrk="0" hangingPunct="1">
              <a:lnSpc>
                <a:spcPct val="100000"/>
              </a:lnSpc>
              <a:spcAft>
                <a:spcPts val="450"/>
              </a:spcAft>
              <a:buNone/>
              <a:defRPr lang="en-US" sz="1500" kern="120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42875" indent="0" algn="ctr">
              <a:buNone/>
              <a:defRPr sz="1500"/>
            </a:lvl2pPr>
            <a:lvl3pPr marL="685749" indent="0" algn="ctr">
              <a:buNone/>
              <a:defRPr sz="1350"/>
            </a:lvl3pPr>
            <a:lvl4pPr marL="1028624" indent="0" algn="ctr">
              <a:buNone/>
              <a:defRPr sz="1200"/>
            </a:lvl4pPr>
            <a:lvl5pPr marL="1371498" indent="0" algn="ctr">
              <a:buNone/>
              <a:defRPr sz="1200"/>
            </a:lvl5pPr>
            <a:lvl6pPr marL="1714373" indent="0" algn="ctr">
              <a:buNone/>
              <a:defRPr sz="1200"/>
            </a:lvl6pPr>
            <a:lvl7pPr marL="2057246" indent="0" algn="ctr">
              <a:buNone/>
              <a:defRPr sz="1200"/>
            </a:lvl7pPr>
            <a:lvl8pPr marL="2400120" indent="0" algn="ctr">
              <a:buNone/>
              <a:defRPr sz="1200"/>
            </a:lvl8pPr>
            <a:lvl9pPr marL="2742995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cxnSp>
        <p:nvCxnSpPr>
          <p:cNvPr id="58" name="Straight Connector 57"/>
          <p:cNvCxnSpPr/>
          <p:nvPr userDrawn="1"/>
        </p:nvCxnSpPr>
        <p:spPr>
          <a:xfrm flipH="1">
            <a:off x="1413797" y="7528222"/>
            <a:ext cx="4765123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3924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ection/Break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421" y="0"/>
            <a:ext cx="8180540" cy="104584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83" r="24183"/>
          <a:stretch>
            <a:fillRect/>
          </a:stretch>
        </p:blipFill>
        <p:spPr>
          <a:xfrm>
            <a:off x="0" y="0"/>
            <a:ext cx="16343313" cy="104584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8285" y="6630776"/>
            <a:ext cx="4995325" cy="806173"/>
          </a:xfrm>
        </p:spPr>
        <p:txBody>
          <a:bodyPr anchor="b">
            <a:noAutofit/>
          </a:bodyPr>
          <a:lstStyle>
            <a:lvl1pPr marL="0" algn="l" defTabSz="685749" rtl="0" eaLnBrk="1" latinLnBrk="0" hangingPunct="1">
              <a:lnSpc>
                <a:spcPct val="100000"/>
              </a:lnSpc>
              <a:defRPr lang="en-US" sz="1900" b="1" kern="1200" spc="-8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 flipH="1">
            <a:off x="1413797" y="7528222"/>
            <a:ext cx="4765123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Subtitle 2"/>
          <p:cNvSpPr>
            <a:spLocks noGrp="1"/>
          </p:cNvSpPr>
          <p:nvPr>
            <p:ph type="subTitle" idx="1"/>
          </p:nvPr>
        </p:nvSpPr>
        <p:spPr>
          <a:xfrm>
            <a:off x="1298285" y="7728906"/>
            <a:ext cx="5009662" cy="6367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749" rtl="0" eaLnBrk="1" latinLnBrk="0" hangingPunct="1">
              <a:lnSpc>
                <a:spcPct val="100000"/>
              </a:lnSpc>
              <a:spcAft>
                <a:spcPts val="450"/>
              </a:spcAft>
              <a:buNone/>
              <a:defRPr lang="en-US" sz="1500" kern="120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42875" indent="0" algn="ctr">
              <a:buNone/>
              <a:defRPr sz="1500"/>
            </a:lvl2pPr>
            <a:lvl3pPr marL="685749" indent="0" algn="ctr">
              <a:buNone/>
              <a:defRPr sz="1350"/>
            </a:lvl3pPr>
            <a:lvl4pPr marL="1028624" indent="0" algn="ctr">
              <a:buNone/>
              <a:defRPr sz="1200"/>
            </a:lvl4pPr>
            <a:lvl5pPr marL="1371498" indent="0" algn="ctr">
              <a:buNone/>
              <a:defRPr sz="1200"/>
            </a:lvl5pPr>
            <a:lvl6pPr marL="1714373" indent="0" algn="ctr">
              <a:buNone/>
              <a:defRPr sz="1200"/>
            </a:lvl6pPr>
            <a:lvl7pPr marL="2057246" indent="0" algn="ctr">
              <a:buNone/>
              <a:defRPr sz="1200"/>
            </a:lvl7pPr>
            <a:lvl8pPr marL="2400120" indent="0" algn="ctr">
              <a:buNone/>
              <a:defRPr sz="1200"/>
            </a:lvl8pPr>
            <a:lvl9pPr marL="2742995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pic>
        <p:nvPicPr>
          <p:cNvPr id="8" name="Picture 2" descr="F:\Marketing\template\2016\Hexagon_MI_CMYK_Standard_CN(1)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2657507" y="9342323"/>
            <a:ext cx="3301165" cy="87449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745757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ub_Section/Break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47" t="26840" r="14661" b="22944"/>
          <a:stretch/>
        </p:blipFill>
        <p:spPr>
          <a:xfrm>
            <a:off x="-63673" y="-308659"/>
            <a:ext cx="12998914" cy="107710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8285" y="6630776"/>
            <a:ext cx="4995325" cy="806173"/>
          </a:xfrm>
        </p:spPr>
        <p:txBody>
          <a:bodyPr anchor="b">
            <a:noAutofit/>
          </a:bodyPr>
          <a:lstStyle>
            <a:lvl1pPr marL="0" algn="l" defTabSz="685749" rtl="0" eaLnBrk="1" latinLnBrk="0" hangingPunct="1">
              <a:lnSpc>
                <a:spcPct val="100000"/>
              </a:lnSpc>
              <a:defRPr lang="en-US" sz="1900" b="1" kern="1200" spc="-8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 flipH="1">
            <a:off x="1413797" y="7528222"/>
            <a:ext cx="4765123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F:\Marketing\template\2016\Hexagon_MI_CMYK_Standard_CN(1)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657507" y="9342323"/>
            <a:ext cx="3301165" cy="87449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066191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ection/Breaker AD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80164" y="6613907"/>
            <a:ext cx="6523582" cy="806173"/>
          </a:xfrm>
        </p:spPr>
        <p:txBody>
          <a:bodyPr anchor="b">
            <a:noAutofit/>
          </a:bodyPr>
          <a:lstStyle>
            <a:lvl1pPr marL="0" algn="l" defTabSz="685749" rtl="0" eaLnBrk="1" latinLnBrk="0" hangingPunct="1">
              <a:lnSpc>
                <a:spcPct val="100000"/>
              </a:lnSpc>
              <a:defRPr lang="en-US" sz="1900" b="1" kern="120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80164" y="7718495"/>
            <a:ext cx="6523586" cy="6367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749" rtl="0" eaLnBrk="1" latinLnBrk="0" hangingPunct="1">
              <a:lnSpc>
                <a:spcPct val="100000"/>
              </a:lnSpc>
              <a:spcAft>
                <a:spcPts val="450"/>
              </a:spcAft>
              <a:buNone/>
              <a:defRPr lang="en-US" sz="1500" kern="120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42875" indent="0" algn="ctr">
              <a:buNone/>
              <a:defRPr sz="1500"/>
            </a:lvl2pPr>
            <a:lvl3pPr marL="685749" indent="0" algn="ctr">
              <a:buNone/>
              <a:defRPr sz="1350"/>
            </a:lvl3pPr>
            <a:lvl4pPr marL="1028624" indent="0" algn="ctr">
              <a:buNone/>
              <a:defRPr sz="1200"/>
            </a:lvl4pPr>
            <a:lvl5pPr marL="1371498" indent="0" algn="ctr">
              <a:buNone/>
              <a:defRPr sz="1200"/>
            </a:lvl5pPr>
            <a:lvl6pPr marL="1714373" indent="0" algn="ctr">
              <a:buNone/>
              <a:defRPr sz="1200"/>
            </a:lvl6pPr>
            <a:lvl7pPr marL="2057246" indent="0" algn="ctr">
              <a:buNone/>
              <a:defRPr sz="1200"/>
            </a:lvl7pPr>
            <a:lvl8pPr marL="2400120" indent="0" algn="ctr">
              <a:buNone/>
              <a:defRPr sz="1200"/>
            </a:lvl8pPr>
            <a:lvl9pPr marL="2742995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cxnSp>
        <p:nvCxnSpPr>
          <p:cNvPr id="58" name="Straight Connector 57"/>
          <p:cNvCxnSpPr/>
          <p:nvPr userDrawn="1"/>
        </p:nvCxnSpPr>
        <p:spPr>
          <a:xfrm flipH="1">
            <a:off x="9737892" y="6912322"/>
            <a:ext cx="6247912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29202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1553031" cy="23822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957"/>
          <a:stretch>
            <a:fillRect/>
          </a:stretch>
        </p:blipFill>
        <p:spPr>
          <a:xfrm>
            <a:off x="8662284" y="-1"/>
            <a:ext cx="7681030" cy="649145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21"/>
          <a:stretch>
            <a:fillRect/>
          </a:stretch>
        </p:blipFill>
        <p:spPr>
          <a:xfrm rot="10800000">
            <a:off x="4699781" y="1"/>
            <a:ext cx="11609388" cy="6491451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0784" y="2255139"/>
            <a:ext cx="6306950" cy="6808851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rgbClr val="0098BA"/>
              </a:buClr>
              <a:buFont typeface="+mj-lt"/>
              <a:buAutoNum type="arabicPeriod"/>
              <a:defRPr sz="1600"/>
            </a:lvl1pPr>
            <a:lvl2pPr marL="685800" indent="-34290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lphaLcParenR"/>
              <a:defRPr/>
            </a:lvl2pPr>
            <a:lvl3pPr marL="914400" indent="-230188">
              <a:buFont typeface="+mj-lt"/>
              <a:buAutoNum type="romanLcPeriod"/>
              <a:defRPr/>
            </a:lvl3pPr>
            <a:lvl4pPr marL="1144588" indent="-230188">
              <a:buClr>
                <a:schemeClr val="tx2"/>
              </a:buClr>
              <a:buSzPct val="80000"/>
              <a:defRPr/>
            </a:lvl4pPr>
            <a:lvl5pPr>
              <a:buClr>
                <a:srgbClr val="545559"/>
              </a:buClr>
              <a:buSzPct val="93000"/>
              <a:defRPr sz="975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728" y="987742"/>
            <a:ext cx="4902994" cy="755333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9982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6343313" cy="17430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15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730" y="987742"/>
            <a:ext cx="8669949" cy="75533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500784" y="2255139"/>
            <a:ext cx="8660891" cy="6808851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rgbClr val="0098BA"/>
              </a:buClr>
              <a:buFont typeface="+mj-lt"/>
              <a:buAutoNum type="arabicPeriod"/>
              <a:defRPr sz="1600"/>
            </a:lvl1pPr>
            <a:lvl2pPr marL="685800" indent="-34290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lphaLcParenR"/>
              <a:defRPr/>
            </a:lvl2pPr>
            <a:lvl3pPr marL="914400" indent="-230188">
              <a:buFont typeface="+mj-lt"/>
              <a:buAutoNum type="romanLcPeriod"/>
              <a:defRPr/>
            </a:lvl3pPr>
            <a:lvl4pPr marL="1144588" indent="-230188">
              <a:buClr>
                <a:schemeClr val="tx2"/>
              </a:buClr>
              <a:buSzPct val="80000"/>
              <a:defRPr/>
            </a:lvl4pPr>
            <a:lvl5pPr>
              <a:buClr>
                <a:srgbClr val="545559"/>
              </a:buClr>
              <a:buSzPct val="93000"/>
              <a:defRPr sz="975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272373">
            <a:off x="5982711" y="-1539382"/>
            <a:ext cx="16343313" cy="1045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6254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 userDrawn="1"/>
        </p:nvSpPr>
        <p:spPr>
          <a:xfrm>
            <a:off x="0" y="0"/>
            <a:ext cx="16343313" cy="17430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15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734" y="987742"/>
            <a:ext cx="10839788" cy="75533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0785" y="2251364"/>
            <a:ext cx="6699109" cy="6812626"/>
          </a:xfrm>
          <a:prstGeom prst="rect">
            <a:avLst/>
          </a:prstGeom>
        </p:spPr>
        <p:txBody>
          <a:bodyPr>
            <a:noAutofit/>
          </a:bodyPr>
          <a:lstStyle>
            <a:lvl1pPr marL="231775" indent="-231775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rgbClr val="0098BA"/>
              </a:buClr>
              <a:buFont typeface="+mj-lt"/>
              <a:buAutoNum type="arabicPeriod"/>
              <a:tabLst>
                <a:tab pos="0" algn="l"/>
              </a:tabLst>
              <a:defRPr lang="en-US" sz="1600" kern="1200" dirty="0" smtClean="0">
                <a:solidFill>
                  <a:srgbClr val="545559"/>
                </a:solidFill>
                <a:latin typeface="+mn-lt"/>
                <a:ea typeface="+mn-ea"/>
                <a:cs typeface="+mn-cs"/>
              </a:defRPr>
            </a:lvl1pPr>
            <a:lvl2pPr marL="645271" indent="-297634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Font typeface="+mj-lt"/>
              <a:buAutoNum type="alphaLcParenR"/>
              <a:defRPr lang="en-US" sz="1400" kern="1200" dirty="0" smtClean="0">
                <a:solidFill>
                  <a:srgbClr val="545559"/>
                </a:solidFill>
                <a:latin typeface="+mn-lt"/>
                <a:ea typeface="+mn-ea"/>
                <a:cs typeface="+mn-cs"/>
              </a:defRPr>
            </a:lvl2pPr>
            <a:lvl4pPr>
              <a:buClr>
                <a:srgbClr val="545559"/>
              </a:buClr>
              <a:buSzPct val="106000"/>
              <a:defRPr/>
            </a:lvl4pPr>
            <a:lvl5pPr>
              <a:buClr>
                <a:srgbClr val="545559"/>
              </a:buClr>
              <a:buSzPct val="93000"/>
              <a:defRPr sz="975"/>
            </a:lvl5pPr>
          </a:lstStyle>
          <a:p>
            <a:pPr marL="342900" lvl="0" indent="-342900" algn="l" defTabSz="685749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rgbClr val="0098BA"/>
              </a:buClr>
              <a:buFont typeface="+mj-lt"/>
              <a:buAutoNum type="arabicPeriod"/>
            </a:pPr>
            <a:r>
              <a:rPr lang="zh-CN" altLang="en-US"/>
              <a:t>单击此处编辑母版文本样式</a:t>
            </a:r>
          </a:p>
          <a:p>
            <a:pPr marL="342900" lvl="1" indent="-342900" algn="l" defTabSz="685749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rgbClr val="0098BA"/>
              </a:buClr>
              <a:buFont typeface="+mj-lt"/>
              <a:buAutoNum type="arabicPeriod"/>
            </a:pPr>
            <a:r>
              <a:rPr lang="zh-CN" altLang="en-US"/>
              <a:t>第二级</a:t>
            </a:r>
          </a:p>
          <a:p>
            <a:pPr marL="342900" lvl="2" indent="-342900" algn="l" defTabSz="685749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rgbClr val="0098BA"/>
              </a:buClr>
              <a:buFont typeface="+mj-lt"/>
              <a:buAutoNum type="arabicPeriod"/>
            </a:pPr>
            <a:r>
              <a:rPr lang="zh-CN" altLang="en-US"/>
              <a:t>第三级</a:t>
            </a:r>
          </a:p>
        </p:txBody>
      </p:sp>
      <p:sp>
        <p:nvSpPr>
          <p:cNvPr id="27" name="Content Placeholder 2"/>
          <p:cNvSpPr>
            <a:spLocks noGrp="1"/>
          </p:cNvSpPr>
          <p:nvPr>
            <p:ph idx="13"/>
          </p:nvPr>
        </p:nvSpPr>
        <p:spPr>
          <a:xfrm>
            <a:off x="7326145" y="2251364"/>
            <a:ext cx="6713554" cy="68126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rgbClr val="0098BA"/>
              </a:buClr>
              <a:buFont typeface="+mj-lt"/>
              <a:buAutoNum type="arabicPeriod" startAt="11"/>
              <a:defRPr lang="en-US" sz="1600" kern="1200" dirty="0" smtClean="0">
                <a:solidFill>
                  <a:srgbClr val="545559"/>
                </a:solidFill>
                <a:latin typeface="+mn-lt"/>
                <a:ea typeface="+mn-ea"/>
                <a:cs typeface="+mn-cs"/>
              </a:defRPr>
            </a:lvl1pPr>
            <a:lvl2pPr marL="645271" indent="-297634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Font typeface="+mj-lt"/>
              <a:buAutoNum type="alphaLcParenR"/>
              <a:defRPr lang="en-US" sz="1400" kern="1200" dirty="0" smtClean="0">
                <a:solidFill>
                  <a:srgbClr val="545559"/>
                </a:solidFill>
                <a:latin typeface="+mn-lt"/>
                <a:ea typeface="+mn-ea"/>
                <a:cs typeface="+mn-cs"/>
              </a:defRPr>
            </a:lvl2pPr>
            <a:lvl4pPr>
              <a:buClr>
                <a:srgbClr val="545559"/>
              </a:buClr>
              <a:buSzPct val="106000"/>
              <a:defRPr/>
            </a:lvl4pPr>
            <a:lvl5pPr>
              <a:buClr>
                <a:srgbClr val="545559"/>
              </a:buClr>
              <a:buSzPct val="93000"/>
              <a:defRPr sz="975"/>
            </a:lvl5pPr>
          </a:lstStyle>
          <a:p>
            <a:pPr marL="342900" lvl="0" indent="-342900" algn="l" defTabSz="685749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rgbClr val="0098BA"/>
              </a:buClr>
              <a:buFont typeface="+mj-lt"/>
              <a:buAutoNum type="arabicPeriod"/>
            </a:pPr>
            <a:r>
              <a:rPr lang="zh-CN" altLang="en-US"/>
              <a:t>单击此处编辑母版文本样式</a:t>
            </a:r>
          </a:p>
          <a:p>
            <a:pPr marL="342900" lvl="1" indent="-342900" algn="l" defTabSz="685749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rgbClr val="0098BA"/>
              </a:buClr>
              <a:buFont typeface="+mj-lt"/>
              <a:buAutoNum type="arabicPeriod"/>
            </a:pPr>
            <a:r>
              <a:rPr lang="zh-CN" altLang="en-US"/>
              <a:t>第二级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272373">
            <a:off x="10236652" y="-914037"/>
            <a:ext cx="9305767" cy="5954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1890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89091" y="2257011"/>
            <a:ext cx="7547247" cy="674715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8304751" y="2265836"/>
            <a:ext cx="7425689" cy="674715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5157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733" y="987742"/>
            <a:ext cx="15466635" cy="755333"/>
          </a:xfrm>
        </p:spPr>
        <p:txBody>
          <a:bodyPr>
            <a:normAutofit/>
          </a:bodyPr>
          <a:lstStyle>
            <a:lvl1pPr marL="0" algn="l" defTabSz="685749" rtl="0" eaLnBrk="1" latinLnBrk="0" hangingPunct="1">
              <a:lnSpc>
                <a:spcPts val="1950"/>
              </a:lnSpc>
              <a:spcBef>
                <a:spcPct val="0"/>
              </a:spcBef>
              <a:buNone/>
              <a:defRPr lang="en-US" sz="2200" b="1" kern="1000" spc="-8" dirty="0">
                <a:solidFill>
                  <a:srgbClr val="0098BA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0729" y="2102804"/>
            <a:ext cx="7579211" cy="66730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tabLst>
                <a:tab pos="857250" algn="l"/>
              </a:tabLst>
              <a:defRPr sz="1700" b="1"/>
            </a:lvl1pPr>
            <a:lvl2pPr marL="342875" indent="0">
              <a:buNone/>
              <a:defRPr sz="1500" b="1"/>
            </a:lvl2pPr>
            <a:lvl3pPr marL="685749" indent="0">
              <a:buNone/>
              <a:defRPr sz="1350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3" indent="0">
              <a:buNone/>
              <a:defRPr sz="1200" b="1"/>
            </a:lvl6pPr>
            <a:lvl7pPr marL="2057246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5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491" y="2802721"/>
            <a:ext cx="7579211" cy="5618997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749" rtl="0" eaLnBrk="1" latinLnBrk="0" hangingPunct="1">
              <a:lnSpc>
                <a:spcPct val="90000"/>
              </a:lnSpc>
              <a:buFont typeface="Arial" panose="020B0604020202020204" pitchFamily="34" charset="0"/>
              <a:defRPr lang="en-US" sz="1600" kern="1200" dirty="0" smtClean="0">
                <a:solidFill>
                  <a:srgbClr val="545559"/>
                </a:solidFill>
                <a:latin typeface="+mn-lt"/>
                <a:ea typeface="+mn-ea"/>
                <a:cs typeface="+mn-cs"/>
              </a:defRPr>
            </a:lvl1pPr>
            <a:lvl2pPr algn="l" defTabSz="685749" rtl="0" eaLnBrk="1" latinLnBrk="0" hangingPunct="1">
              <a:lnSpc>
                <a:spcPct val="90000"/>
              </a:lnSpc>
              <a:buFont typeface="Arial" panose="020B0604020202020204" pitchFamily="34" charset="0"/>
              <a:defRPr lang="en-US" sz="1400" kern="1200" dirty="0" smtClean="0">
                <a:solidFill>
                  <a:srgbClr val="545559"/>
                </a:solidFill>
                <a:latin typeface="+mn-lt"/>
                <a:ea typeface="+mn-ea"/>
                <a:cs typeface="+mn-cs"/>
              </a:defRPr>
            </a:lvl2pPr>
            <a:lvl3pPr algn="l" defTabSz="685749" rtl="0" eaLnBrk="1" latinLnBrk="0" hangingPunct="1">
              <a:lnSpc>
                <a:spcPct val="90000"/>
              </a:lnSpc>
              <a:buFont typeface="Arial" panose="020B0604020202020204" pitchFamily="34" charset="0"/>
              <a:defRPr lang="en-US" sz="1200" kern="1200" dirty="0" smtClean="0">
                <a:solidFill>
                  <a:srgbClr val="545559"/>
                </a:solidFill>
                <a:latin typeface="+mn-lt"/>
                <a:ea typeface="+mn-ea"/>
                <a:cs typeface="+mn-cs"/>
              </a:defRPr>
            </a:lvl3pPr>
            <a:lvl4pPr algn="l" defTabSz="685749" rtl="0" eaLnBrk="1" latinLnBrk="0" hangingPunct="1">
              <a:lnSpc>
                <a:spcPct val="90000"/>
              </a:lnSpc>
              <a:buFont typeface="Arial" panose="020B0604020202020204" pitchFamily="34" charset="0"/>
              <a:defRPr lang="en-US" sz="1200" kern="1200" dirty="0" smtClean="0">
                <a:solidFill>
                  <a:srgbClr val="545559"/>
                </a:solidFill>
                <a:latin typeface="+mn-lt"/>
                <a:ea typeface="+mn-ea"/>
                <a:cs typeface="+mn-cs"/>
              </a:defRPr>
            </a:lvl4pPr>
            <a:lvl5pPr algn="l" defTabSz="685749" rtl="0" eaLnBrk="1" latinLnBrk="0" hangingPunct="1">
              <a:lnSpc>
                <a:spcPct val="90000"/>
              </a:lnSpc>
              <a:buFont typeface="Arial" panose="020B0604020202020204" pitchFamily="34" charset="0"/>
              <a:defRPr lang="en-US" sz="1200" kern="1200" dirty="0">
                <a:solidFill>
                  <a:srgbClr val="545559"/>
                </a:solidFill>
                <a:latin typeface="+mn-lt"/>
                <a:ea typeface="+mn-ea"/>
                <a:cs typeface="+mn-cs"/>
              </a:defRPr>
            </a:lvl5pPr>
            <a:lvl6pPr marL="1371600" marR="0" indent="-227013" algn="l" defTabSz="685749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45559"/>
              </a:buClr>
              <a:buSzPct val="90000"/>
              <a:buFont typeface="Arial" panose="020B0604020202020204" pitchFamily="34" charset="0"/>
              <a:buChar char="•"/>
              <a:tabLst/>
              <a:defRPr/>
            </a:lvl6pPr>
            <a:lvl7pPr marL="1601788" marR="0" indent="-230188" algn="l" defTabSz="685749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lvl7pPr>
            <a:lvl8pPr marL="1828800" marR="0" indent="-227013" algn="l" defTabSz="685749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>
                <a:solidFill>
                  <a:schemeClr val="tx2"/>
                </a:solidFill>
              </a:defRPr>
            </a:lvl8pPr>
            <a:lvl9pPr marL="2058988" marR="0" indent="-230188" algn="l" defTabSz="685749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73802" y="2092873"/>
            <a:ext cx="7703563" cy="6772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1700" b="1" kern="1200" dirty="0" smtClean="0">
                <a:solidFill>
                  <a:srgbClr val="545559"/>
                </a:solidFill>
                <a:latin typeface="+mn-lt"/>
                <a:ea typeface="+mn-ea"/>
                <a:cs typeface="+mn-cs"/>
              </a:defRPr>
            </a:lvl1pPr>
            <a:lvl2pPr marL="342875" indent="0">
              <a:buNone/>
              <a:defRPr sz="1500" b="1"/>
            </a:lvl2pPr>
            <a:lvl3pPr marL="685749" indent="0">
              <a:buNone/>
              <a:defRPr sz="1350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3" indent="0">
              <a:buNone/>
              <a:defRPr sz="1200" b="1"/>
            </a:lvl6pPr>
            <a:lvl7pPr marL="2057246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5" indent="0">
              <a:buNone/>
              <a:defRPr sz="1200" b="1"/>
            </a:lvl9pPr>
          </a:lstStyle>
          <a:p>
            <a:pPr marL="0" lvl="0" indent="0" algn="l" defTabSz="685749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73802" y="2802721"/>
            <a:ext cx="7703563" cy="5618997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749" rtl="0" eaLnBrk="1" latinLnBrk="0" hangingPunct="1">
              <a:lnSpc>
                <a:spcPct val="90000"/>
              </a:lnSpc>
              <a:buFont typeface="Arial" panose="020B0604020202020204" pitchFamily="34" charset="0"/>
              <a:defRPr lang="en-US" sz="1600" kern="1200" dirty="0" smtClean="0">
                <a:solidFill>
                  <a:srgbClr val="545559"/>
                </a:solidFill>
                <a:latin typeface="+mn-lt"/>
                <a:ea typeface="+mn-ea"/>
                <a:cs typeface="+mn-cs"/>
              </a:defRPr>
            </a:lvl1pPr>
            <a:lvl2pPr algn="l" defTabSz="685749" rtl="0" eaLnBrk="1" latinLnBrk="0" hangingPunct="1">
              <a:lnSpc>
                <a:spcPct val="90000"/>
              </a:lnSpc>
              <a:buFont typeface="Arial" panose="020B0604020202020204" pitchFamily="34" charset="0"/>
              <a:defRPr lang="en-US" sz="1400" kern="1200" dirty="0" smtClean="0">
                <a:solidFill>
                  <a:srgbClr val="545559"/>
                </a:solidFill>
                <a:latin typeface="+mn-lt"/>
                <a:ea typeface="+mn-ea"/>
                <a:cs typeface="+mn-cs"/>
              </a:defRPr>
            </a:lvl2pPr>
            <a:lvl3pPr algn="l" defTabSz="685749" rtl="0" eaLnBrk="1" latinLnBrk="0" hangingPunct="1">
              <a:lnSpc>
                <a:spcPct val="90000"/>
              </a:lnSpc>
              <a:buFont typeface="Arial" panose="020B0604020202020204" pitchFamily="34" charset="0"/>
              <a:defRPr lang="en-US" sz="1200" kern="1200" dirty="0" smtClean="0">
                <a:solidFill>
                  <a:srgbClr val="545559"/>
                </a:solidFill>
                <a:latin typeface="+mn-lt"/>
                <a:ea typeface="+mn-ea"/>
                <a:cs typeface="+mn-cs"/>
              </a:defRPr>
            </a:lvl3pPr>
            <a:lvl4pPr algn="l" defTabSz="685749" rtl="0" eaLnBrk="1" latinLnBrk="0" hangingPunct="1">
              <a:lnSpc>
                <a:spcPct val="90000"/>
              </a:lnSpc>
              <a:buFont typeface="Arial" panose="020B0604020202020204" pitchFamily="34" charset="0"/>
              <a:defRPr lang="en-US" sz="1200" kern="1200" dirty="0" smtClean="0">
                <a:solidFill>
                  <a:srgbClr val="545559"/>
                </a:solidFill>
                <a:latin typeface="+mn-lt"/>
                <a:ea typeface="+mn-ea"/>
                <a:cs typeface="+mn-cs"/>
              </a:defRPr>
            </a:lvl4pPr>
            <a:lvl5pPr algn="l" defTabSz="685749" rtl="0" eaLnBrk="1" latinLnBrk="0" hangingPunct="1">
              <a:lnSpc>
                <a:spcPct val="90000"/>
              </a:lnSpc>
              <a:buFont typeface="Arial" panose="020B0604020202020204" pitchFamily="34" charset="0"/>
              <a:defRPr lang="en-US" sz="1200" kern="1200" dirty="0">
                <a:solidFill>
                  <a:srgbClr val="545559"/>
                </a:solidFill>
                <a:latin typeface="+mn-lt"/>
                <a:ea typeface="+mn-ea"/>
                <a:cs typeface="+mn-cs"/>
              </a:defRPr>
            </a:lvl5pPr>
            <a:lvl6pPr marL="1371600" marR="0" indent="-227013" algn="l" defTabSz="685749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45559"/>
              </a:buClr>
              <a:buSzPct val="90000"/>
              <a:buFont typeface="Arial" panose="020B0604020202020204" pitchFamily="34" charset="0"/>
              <a:buChar char="•"/>
              <a:tabLst/>
              <a:defRPr/>
            </a:lvl6pPr>
            <a:lvl7pPr marL="1601788" marR="0" indent="-230188" algn="l" defTabSz="685749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lvl7pPr>
            <a:lvl8pPr marL="1828800" marR="0" indent="-227013" algn="l" defTabSz="685749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>
                <a:solidFill>
                  <a:schemeClr val="tx2"/>
                </a:solidFill>
              </a:defRPr>
            </a:lvl8pPr>
            <a:lvl9pPr marL="2058988" marR="0" indent="-230188" algn="l" defTabSz="685749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314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Fotolia_81332651_XXL.jpg"/>
          <p:cNvPicPr>
            <a:picLocks noChangeAspect="1"/>
          </p:cNvPicPr>
          <p:nvPr userDrawn="1"/>
        </p:nvPicPr>
        <p:blipFill>
          <a:blip r:embed="rId2" cstate="print"/>
          <a:srcRect l="16558"/>
          <a:stretch>
            <a:fillRect/>
          </a:stretch>
        </p:blipFill>
        <p:spPr>
          <a:xfrm>
            <a:off x="0" y="5548543"/>
            <a:ext cx="7201303" cy="490990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404"/>
          <a:stretch/>
        </p:blipFill>
        <p:spPr>
          <a:xfrm>
            <a:off x="-21298" y="-416526"/>
            <a:ext cx="16364611" cy="10874976"/>
          </a:xfrm>
          <a:prstGeom prst="rect">
            <a:avLst/>
          </a:prstGeom>
        </p:spPr>
      </p:pic>
      <p:cxnSp>
        <p:nvCxnSpPr>
          <p:cNvPr id="37" name="Straight Connector 36"/>
          <p:cNvCxnSpPr/>
          <p:nvPr userDrawn="1"/>
        </p:nvCxnSpPr>
        <p:spPr>
          <a:xfrm>
            <a:off x="9735441" y="6441615"/>
            <a:ext cx="6222804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 37"/>
          <p:cNvSpPr/>
          <p:nvPr userDrawn="1"/>
        </p:nvSpPr>
        <p:spPr>
          <a:xfrm>
            <a:off x="-21297" y="9620507"/>
            <a:ext cx="859727" cy="551974"/>
          </a:xfrm>
          <a:custGeom>
            <a:avLst/>
            <a:gdLst>
              <a:gd name="connsiteX0" fmla="*/ 0 w 466726"/>
              <a:gd name="connsiteY0" fmla="*/ 0 h 361950"/>
              <a:gd name="connsiteX1" fmla="*/ 466726 w 466726"/>
              <a:gd name="connsiteY1" fmla="*/ 0 h 361950"/>
              <a:gd name="connsiteX2" fmla="*/ 466726 w 466726"/>
              <a:gd name="connsiteY2" fmla="*/ 283369 h 361950"/>
              <a:gd name="connsiteX3" fmla="*/ 338138 w 466726"/>
              <a:gd name="connsiteY3" fmla="*/ 361950 h 361950"/>
              <a:gd name="connsiteX4" fmla="*/ 2382 w 466726"/>
              <a:gd name="connsiteY4" fmla="*/ 361950 h 361950"/>
              <a:gd name="connsiteX5" fmla="*/ 0 w 466726"/>
              <a:gd name="connsiteY5" fmla="*/ 0 h 36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6726" h="361950">
                <a:moveTo>
                  <a:pt x="0" y="0"/>
                </a:moveTo>
                <a:lnTo>
                  <a:pt x="466726" y="0"/>
                </a:lnTo>
                <a:lnTo>
                  <a:pt x="466726" y="283369"/>
                </a:lnTo>
                <a:lnTo>
                  <a:pt x="338138" y="361950"/>
                </a:lnTo>
                <a:lnTo>
                  <a:pt x="2382" y="36195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800"/>
          </a:p>
        </p:txBody>
      </p:sp>
      <p:pic>
        <p:nvPicPr>
          <p:cNvPr id="36" name="Picture 3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39" y="9674933"/>
            <a:ext cx="658891" cy="4431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533599" y="4817475"/>
            <a:ext cx="6469228" cy="1528416"/>
          </a:xfrm>
        </p:spPr>
        <p:txBody>
          <a:bodyPr anchor="b">
            <a:normAutofit/>
          </a:bodyPr>
          <a:lstStyle>
            <a:lvl1pPr marL="0" algn="l" defTabSz="685749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500" b="1" kern="1200" spc="-8" dirty="0">
                <a:ln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533599" y="6649297"/>
            <a:ext cx="6469228" cy="50074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749" rtl="0" eaLnBrk="1" latinLnBrk="0" hangingPunct="1">
              <a:spcAft>
                <a:spcPts val="450"/>
              </a:spcAft>
              <a:buNone/>
              <a:defRPr lang="en-US" sz="1800" kern="1200" dirty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42875" indent="0" algn="ctr">
              <a:buNone/>
              <a:defRPr sz="1500"/>
            </a:lvl2pPr>
            <a:lvl3pPr marL="685749" indent="0" algn="ctr">
              <a:buNone/>
              <a:defRPr sz="1350"/>
            </a:lvl3pPr>
            <a:lvl4pPr marL="1028624" indent="0" algn="ctr">
              <a:buNone/>
              <a:defRPr sz="1200"/>
            </a:lvl4pPr>
            <a:lvl5pPr marL="1371498" indent="0" algn="ctr">
              <a:buNone/>
              <a:defRPr sz="1200"/>
            </a:lvl5pPr>
            <a:lvl6pPr marL="1714373" indent="0" algn="ctr">
              <a:buNone/>
              <a:defRPr sz="1200"/>
            </a:lvl6pPr>
            <a:lvl7pPr marL="2057246" indent="0" algn="ctr">
              <a:buNone/>
              <a:defRPr sz="1200"/>
            </a:lvl7pPr>
            <a:lvl8pPr marL="2400120" indent="0" algn="ctr">
              <a:buNone/>
              <a:defRPr sz="1200"/>
            </a:lvl8pPr>
            <a:lvl9pPr marL="2742995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9533599" y="7296096"/>
            <a:ext cx="6469228" cy="47283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>
                <a:solidFill>
                  <a:schemeClr val="accent6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11" name="Picture 2" descr="F:\Marketing\template\2016\Hexagon_MI_CMYK_Standard_CN(1).png"/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2654051" y="9345247"/>
            <a:ext cx="3301165" cy="87449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215082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with Image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730" y="987742"/>
            <a:ext cx="15475073" cy="75533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3" y="2295944"/>
            <a:ext cx="8838728" cy="6862128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9011521" y="2255744"/>
            <a:ext cx="7331792" cy="673747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1599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and_Image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730" y="987742"/>
            <a:ext cx="15475073" cy="75533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7609860" y="2329884"/>
            <a:ext cx="8733458" cy="683212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486390" y="2254322"/>
            <a:ext cx="6974282" cy="677620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797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731" y="987742"/>
            <a:ext cx="15355903" cy="75533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3"/>
          </p:nvPr>
        </p:nvSpPr>
        <p:spPr>
          <a:xfrm>
            <a:off x="510731" y="2091690"/>
            <a:ext cx="15355903" cy="69723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2535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1_n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468886"/>
            <a:ext cx="16343313" cy="8678447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95456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2_with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67" b="12511"/>
          <a:stretch/>
        </p:blipFill>
        <p:spPr>
          <a:xfrm>
            <a:off x="0" y="477555"/>
            <a:ext cx="16343313" cy="8672394"/>
          </a:xfrm>
          <a:prstGeom prst="rect">
            <a:avLst/>
          </a:prstGeom>
        </p:spPr>
      </p:pic>
      <p:sp>
        <p:nvSpPr>
          <p:cNvPr id="43" name="Freeform 6"/>
          <p:cNvSpPr>
            <a:spLocks noEditPoints="1"/>
          </p:cNvSpPr>
          <p:nvPr userDrawn="1"/>
        </p:nvSpPr>
        <p:spPr bwMode="auto">
          <a:xfrm>
            <a:off x="3468783" y="1985917"/>
            <a:ext cx="1913256" cy="1404132"/>
          </a:xfrm>
          <a:custGeom>
            <a:avLst/>
            <a:gdLst>
              <a:gd name="T0" fmla="*/ 694 w 1167"/>
              <a:gd name="T1" fmla="*/ 1006 h 1006"/>
              <a:gd name="T2" fmla="*/ 694 w 1167"/>
              <a:gd name="T3" fmla="*/ 1006 h 1006"/>
              <a:gd name="T4" fmla="*/ 694 w 1167"/>
              <a:gd name="T5" fmla="*/ 562 h 1006"/>
              <a:gd name="T6" fmla="*/ 1043 w 1167"/>
              <a:gd name="T7" fmla="*/ 0 h 1006"/>
              <a:gd name="T8" fmla="*/ 1148 w 1167"/>
              <a:gd name="T9" fmla="*/ 191 h 1006"/>
              <a:gd name="T10" fmla="*/ 934 w 1167"/>
              <a:gd name="T11" fmla="*/ 526 h 1006"/>
              <a:gd name="T12" fmla="*/ 1167 w 1167"/>
              <a:gd name="T13" fmla="*/ 526 h 1006"/>
              <a:gd name="T14" fmla="*/ 1167 w 1167"/>
              <a:gd name="T15" fmla="*/ 1006 h 1006"/>
              <a:gd name="T16" fmla="*/ 694 w 1167"/>
              <a:gd name="T17" fmla="*/ 1006 h 1006"/>
              <a:gd name="T18" fmla="*/ 0 w 1167"/>
              <a:gd name="T19" fmla="*/ 1006 h 1006"/>
              <a:gd name="T20" fmla="*/ 0 w 1167"/>
              <a:gd name="T21" fmla="*/ 1006 h 1006"/>
              <a:gd name="T22" fmla="*/ 0 w 1167"/>
              <a:gd name="T23" fmla="*/ 562 h 1006"/>
              <a:gd name="T24" fmla="*/ 342 w 1167"/>
              <a:gd name="T25" fmla="*/ 0 h 1006"/>
              <a:gd name="T26" fmla="*/ 448 w 1167"/>
              <a:gd name="T27" fmla="*/ 191 h 1006"/>
              <a:gd name="T28" fmla="*/ 234 w 1167"/>
              <a:gd name="T29" fmla="*/ 526 h 1006"/>
              <a:gd name="T30" fmla="*/ 471 w 1167"/>
              <a:gd name="T31" fmla="*/ 526 h 1006"/>
              <a:gd name="T32" fmla="*/ 471 w 1167"/>
              <a:gd name="T33" fmla="*/ 1006 h 1006"/>
              <a:gd name="T34" fmla="*/ 0 w 1167"/>
              <a:gd name="T35" fmla="*/ 1006 h 10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167" h="1006">
                <a:moveTo>
                  <a:pt x="694" y="1006"/>
                </a:moveTo>
                <a:lnTo>
                  <a:pt x="694" y="1006"/>
                </a:lnTo>
                <a:lnTo>
                  <a:pt x="694" y="562"/>
                </a:lnTo>
                <a:cubicBezTo>
                  <a:pt x="694" y="296"/>
                  <a:pt x="770" y="115"/>
                  <a:pt x="1043" y="0"/>
                </a:cubicBezTo>
                <a:lnTo>
                  <a:pt x="1148" y="191"/>
                </a:lnTo>
                <a:cubicBezTo>
                  <a:pt x="977" y="273"/>
                  <a:pt x="934" y="361"/>
                  <a:pt x="934" y="526"/>
                </a:cubicBezTo>
                <a:lnTo>
                  <a:pt x="1167" y="526"/>
                </a:lnTo>
                <a:lnTo>
                  <a:pt x="1167" y="1006"/>
                </a:lnTo>
                <a:lnTo>
                  <a:pt x="694" y="1006"/>
                </a:lnTo>
                <a:close/>
                <a:moveTo>
                  <a:pt x="0" y="1006"/>
                </a:moveTo>
                <a:lnTo>
                  <a:pt x="0" y="1006"/>
                </a:lnTo>
                <a:lnTo>
                  <a:pt x="0" y="562"/>
                </a:lnTo>
                <a:cubicBezTo>
                  <a:pt x="0" y="296"/>
                  <a:pt x="69" y="115"/>
                  <a:pt x="342" y="0"/>
                </a:cubicBezTo>
                <a:lnTo>
                  <a:pt x="448" y="191"/>
                </a:lnTo>
                <a:cubicBezTo>
                  <a:pt x="277" y="273"/>
                  <a:pt x="234" y="361"/>
                  <a:pt x="234" y="526"/>
                </a:cubicBezTo>
                <a:lnTo>
                  <a:pt x="471" y="526"/>
                </a:lnTo>
                <a:lnTo>
                  <a:pt x="471" y="1006"/>
                </a:lnTo>
                <a:lnTo>
                  <a:pt x="0" y="100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3015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976983" y="2873722"/>
            <a:ext cx="9889651" cy="2478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3">
                    <a:lumMod val="75000"/>
                  </a:schemeClr>
                </a:solidFill>
                <a:effectLst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9357683" y="5461635"/>
            <a:ext cx="6508951" cy="830381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chemeClr val="tx2"/>
              </a:buClr>
              <a:buFont typeface="Arial" panose="020B0604020202020204" pitchFamily="34" charset="0"/>
              <a:buChar char="—"/>
              <a:defRPr lang="en-US" sz="1600" b="1" kern="1200" dirty="0" smtClean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37874772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731" y="987742"/>
            <a:ext cx="15355903" cy="75533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3"/>
          </p:nvPr>
        </p:nvSpPr>
        <p:spPr>
          <a:xfrm>
            <a:off x="510731" y="2382202"/>
            <a:ext cx="15355903" cy="6681788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单击图标添加表格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4237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01502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41654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584671" y="6008759"/>
            <a:ext cx="6523582" cy="806173"/>
          </a:xfrm>
        </p:spPr>
        <p:txBody>
          <a:bodyPr anchor="b">
            <a:noAutofit/>
          </a:bodyPr>
          <a:lstStyle>
            <a:lvl1pPr marL="0" algn="r" defTabSz="685749" rtl="0" eaLnBrk="1" latinLnBrk="0" hangingPunct="1">
              <a:lnSpc>
                <a:spcPct val="100000"/>
              </a:lnSpc>
              <a:defRPr lang="en-US" sz="1900" b="1" kern="120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584669" y="7113006"/>
            <a:ext cx="6523586" cy="6367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 defTabSz="685749" rtl="0" eaLnBrk="1" latinLnBrk="0" hangingPunct="1">
              <a:lnSpc>
                <a:spcPct val="100000"/>
              </a:lnSpc>
              <a:spcAft>
                <a:spcPts val="450"/>
              </a:spcAft>
              <a:buNone/>
              <a:defRPr lang="en-US" sz="1500" kern="120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42875" indent="0" algn="ctr">
              <a:buNone/>
              <a:defRPr sz="1500"/>
            </a:lvl2pPr>
            <a:lvl3pPr marL="685749" indent="0" algn="ctr">
              <a:buNone/>
              <a:defRPr sz="1350"/>
            </a:lvl3pPr>
            <a:lvl4pPr marL="1028624" indent="0" algn="ctr">
              <a:buNone/>
              <a:defRPr sz="1200"/>
            </a:lvl4pPr>
            <a:lvl5pPr marL="1371498" indent="0" algn="ctr">
              <a:buNone/>
              <a:defRPr sz="1200"/>
            </a:lvl5pPr>
            <a:lvl6pPr marL="1714373" indent="0" algn="ctr">
              <a:buNone/>
              <a:defRPr sz="1200"/>
            </a:lvl6pPr>
            <a:lvl7pPr marL="2057246" indent="0" algn="ctr">
              <a:buNone/>
              <a:defRPr sz="1200"/>
            </a:lvl7pPr>
            <a:lvl8pPr marL="2400120" indent="0" algn="ctr">
              <a:buNone/>
              <a:defRPr sz="1200"/>
            </a:lvl8pPr>
            <a:lvl9pPr marL="2742995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 flipH="1">
            <a:off x="9737892" y="6912322"/>
            <a:ext cx="6247912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630330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 flipH="1">
            <a:off x="9737892" y="6912322"/>
            <a:ext cx="6247912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6101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533599" y="6338663"/>
            <a:ext cx="6605422" cy="1528416"/>
          </a:xfrm>
        </p:spPr>
        <p:txBody>
          <a:bodyPr anchor="b">
            <a:normAutofit/>
          </a:bodyPr>
          <a:lstStyle>
            <a:lvl1pPr marL="0" algn="l" defTabSz="685749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500" b="1" kern="1200" spc="-8" dirty="0">
                <a:ln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533599" y="8170485"/>
            <a:ext cx="6605422" cy="50074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749" rtl="0" eaLnBrk="1" latinLnBrk="0" hangingPunct="1">
              <a:spcAft>
                <a:spcPts val="450"/>
              </a:spcAft>
              <a:buNone/>
              <a:defRPr lang="en-US" sz="1800" kern="1200" dirty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42875" indent="0" algn="ctr">
              <a:buNone/>
              <a:defRPr sz="1500"/>
            </a:lvl2pPr>
            <a:lvl3pPr marL="685749" indent="0" algn="ctr">
              <a:buNone/>
              <a:defRPr sz="1350"/>
            </a:lvl3pPr>
            <a:lvl4pPr marL="1028624" indent="0" algn="ctr">
              <a:buNone/>
              <a:defRPr sz="1200"/>
            </a:lvl4pPr>
            <a:lvl5pPr marL="1371498" indent="0" algn="ctr">
              <a:buNone/>
              <a:defRPr sz="1200"/>
            </a:lvl5pPr>
            <a:lvl6pPr marL="1714373" indent="0" algn="ctr">
              <a:buNone/>
              <a:defRPr sz="1200"/>
            </a:lvl6pPr>
            <a:lvl7pPr marL="2057246" indent="0" algn="ctr">
              <a:buNone/>
              <a:defRPr sz="1200"/>
            </a:lvl7pPr>
            <a:lvl8pPr marL="2400120" indent="0" algn="ctr">
              <a:buNone/>
              <a:defRPr sz="1200"/>
            </a:lvl8pPr>
            <a:lvl9pPr marL="2742995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9533599" y="8817284"/>
            <a:ext cx="6605422" cy="47283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>
                <a:solidFill>
                  <a:schemeClr val="accent6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cxnSp>
        <p:nvCxnSpPr>
          <p:cNvPr id="34" name="Straight Connector 33"/>
          <p:cNvCxnSpPr/>
          <p:nvPr userDrawn="1"/>
        </p:nvCxnSpPr>
        <p:spPr>
          <a:xfrm>
            <a:off x="9726909" y="7962803"/>
            <a:ext cx="627591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81887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42914" y="1711604"/>
            <a:ext cx="12257485" cy="3641090"/>
          </a:xfrm>
        </p:spPr>
        <p:txBody>
          <a:bodyPr anchor="b"/>
          <a:lstStyle>
            <a:lvl1pPr algn="ctr">
              <a:defRPr sz="8043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42914" y="5493108"/>
            <a:ext cx="12257485" cy="2525037"/>
          </a:xfrm>
        </p:spPr>
        <p:txBody>
          <a:bodyPr/>
          <a:lstStyle>
            <a:lvl1pPr marL="0" indent="0" algn="ctr">
              <a:buNone/>
              <a:defRPr sz="3217"/>
            </a:lvl1pPr>
            <a:lvl2pPr marL="612877" indent="0" algn="ctr">
              <a:buNone/>
              <a:defRPr sz="2681"/>
            </a:lvl2pPr>
            <a:lvl3pPr marL="1225753" indent="0" algn="ctr">
              <a:buNone/>
              <a:defRPr sz="2413"/>
            </a:lvl3pPr>
            <a:lvl4pPr marL="1838630" indent="0" algn="ctr">
              <a:buNone/>
              <a:defRPr sz="2145"/>
            </a:lvl4pPr>
            <a:lvl5pPr marL="2451506" indent="0" algn="ctr">
              <a:buNone/>
              <a:defRPr sz="2145"/>
            </a:lvl5pPr>
            <a:lvl6pPr marL="3064383" indent="0" algn="ctr">
              <a:buNone/>
              <a:defRPr sz="2145"/>
            </a:lvl6pPr>
            <a:lvl7pPr marL="3677260" indent="0" algn="ctr">
              <a:buNone/>
              <a:defRPr sz="2145"/>
            </a:lvl7pPr>
            <a:lvl8pPr marL="4290136" indent="0" algn="ctr">
              <a:buNone/>
              <a:defRPr sz="2145"/>
            </a:lvl8pPr>
            <a:lvl9pPr marL="4903013" indent="0" algn="ctr">
              <a:buNone/>
              <a:defRPr sz="2145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119965"/>
      </p:ext>
    </p:extLst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921683"/>
      </p:ext>
    </p:extLst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091" y="2607351"/>
            <a:ext cx="14096107" cy="4350424"/>
          </a:xfrm>
        </p:spPr>
        <p:txBody>
          <a:bodyPr anchor="b"/>
          <a:lstStyle>
            <a:lvl1pPr>
              <a:defRPr sz="8043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5091" y="6998932"/>
            <a:ext cx="14096107" cy="2287785"/>
          </a:xfrm>
        </p:spPr>
        <p:txBody>
          <a:bodyPr/>
          <a:lstStyle>
            <a:lvl1pPr marL="0" indent="0">
              <a:buNone/>
              <a:defRPr sz="3217">
                <a:solidFill>
                  <a:schemeClr val="tx1">
                    <a:tint val="75000"/>
                  </a:schemeClr>
                </a:solidFill>
              </a:defRPr>
            </a:lvl1pPr>
            <a:lvl2pPr marL="612877" indent="0">
              <a:buNone/>
              <a:defRPr sz="2681">
                <a:solidFill>
                  <a:schemeClr val="tx1">
                    <a:tint val="75000"/>
                  </a:schemeClr>
                </a:solidFill>
              </a:defRPr>
            </a:lvl2pPr>
            <a:lvl3pPr marL="1225753" indent="0">
              <a:buNone/>
              <a:defRPr sz="2413">
                <a:solidFill>
                  <a:schemeClr val="tx1">
                    <a:tint val="75000"/>
                  </a:schemeClr>
                </a:solidFill>
              </a:defRPr>
            </a:lvl3pPr>
            <a:lvl4pPr marL="1838630" indent="0">
              <a:buNone/>
              <a:defRPr sz="2145">
                <a:solidFill>
                  <a:schemeClr val="tx1">
                    <a:tint val="75000"/>
                  </a:schemeClr>
                </a:solidFill>
              </a:defRPr>
            </a:lvl4pPr>
            <a:lvl5pPr marL="2451506" indent="0">
              <a:buNone/>
              <a:defRPr sz="2145">
                <a:solidFill>
                  <a:schemeClr val="tx1">
                    <a:tint val="75000"/>
                  </a:schemeClr>
                </a:solidFill>
              </a:defRPr>
            </a:lvl5pPr>
            <a:lvl6pPr marL="3064383" indent="0">
              <a:buNone/>
              <a:defRPr sz="2145">
                <a:solidFill>
                  <a:schemeClr val="tx1">
                    <a:tint val="75000"/>
                  </a:schemeClr>
                </a:solidFill>
              </a:defRPr>
            </a:lvl6pPr>
            <a:lvl7pPr marL="3677260" indent="0">
              <a:buNone/>
              <a:defRPr sz="2145">
                <a:solidFill>
                  <a:schemeClr val="tx1">
                    <a:tint val="75000"/>
                  </a:schemeClr>
                </a:solidFill>
              </a:defRPr>
            </a:lvl7pPr>
            <a:lvl8pPr marL="4290136" indent="0">
              <a:buNone/>
              <a:defRPr sz="2145">
                <a:solidFill>
                  <a:schemeClr val="tx1">
                    <a:tint val="75000"/>
                  </a:schemeClr>
                </a:solidFill>
              </a:defRPr>
            </a:lvl8pPr>
            <a:lvl9pPr marL="4903013" indent="0">
              <a:buNone/>
              <a:defRPr sz="21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816762"/>
      </p:ext>
    </p:extLst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3603" y="2784078"/>
            <a:ext cx="6945908" cy="66357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3802" y="2784078"/>
            <a:ext cx="6945908" cy="66357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001585"/>
      </p:ext>
    </p:extLst>
  </p:cSld>
  <p:clrMapOvr>
    <a:masterClrMapping/>
  </p:clrMapOvr>
  <p:hf sldNum="0"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5732" y="556816"/>
            <a:ext cx="14096107" cy="202148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5732" y="2563773"/>
            <a:ext cx="6913987" cy="1256466"/>
          </a:xfrm>
        </p:spPr>
        <p:txBody>
          <a:bodyPr anchor="b"/>
          <a:lstStyle>
            <a:lvl1pPr marL="0" indent="0">
              <a:buNone/>
              <a:defRPr sz="3217" b="1"/>
            </a:lvl1pPr>
            <a:lvl2pPr marL="612877" indent="0">
              <a:buNone/>
              <a:defRPr sz="2681" b="1"/>
            </a:lvl2pPr>
            <a:lvl3pPr marL="1225753" indent="0">
              <a:buNone/>
              <a:defRPr sz="2413" b="1"/>
            </a:lvl3pPr>
            <a:lvl4pPr marL="1838630" indent="0">
              <a:buNone/>
              <a:defRPr sz="2145" b="1"/>
            </a:lvl4pPr>
            <a:lvl5pPr marL="2451506" indent="0">
              <a:buNone/>
              <a:defRPr sz="2145" b="1"/>
            </a:lvl5pPr>
            <a:lvl6pPr marL="3064383" indent="0">
              <a:buNone/>
              <a:defRPr sz="2145" b="1"/>
            </a:lvl6pPr>
            <a:lvl7pPr marL="3677260" indent="0">
              <a:buNone/>
              <a:defRPr sz="2145" b="1"/>
            </a:lvl7pPr>
            <a:lvl8pPr marL="4290136" indent="0">
              <a:buNone/>
              <a:defRPr sz="2145" b="1"/>
            </a:lvl8pPr>
            <a:lvl9pPr marL="4903013" indent="0">
              <a:buNone/>
              <a:defRPr sz="214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5732" y="3820239"/>
            <a:ext cx="6913987" cy="561899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73802" y="2563773"/>
            <a:ext cx="6948037" cy="1256466"/>
          </a:xfrm>
        </p:spPr>
        <p:txBody>
          <a:bodyPr anchor="b"/>
          <a:lstStyle>
            <a:lvl1pPr marL="0" indent="0">
              <a:buNone/>
              <a:defRPr sz="3217" b="1"/>
            </a:lvl1pPr>
            <a:lvl2pPr marL="612877" indent="0">
              <a:buNone/>
              <a:defRPr sz="2681" b="1"/>
            </a:lvl2pPr>
            <a:lvl3pPr marL="1225753" indent="0">
              <a:buNone/>
              <a:defRPr sz="2413" b="1"/>
            </a:lvl3pPr>
            <a:lvl4pPr marL="1838630" indent="0">
              <a:buNone/>
              <a:defRPr sz="2145" b="1"/>
            </a:lvl4pPr>
            <a:lvl5pPr marL="2451506" indent="0">
              <a:buNone/>
              <a:defRPr sz="2145" b="1"/>
            </a:lvl5pPr>
            <a:lvl6pPr marL="3064383" indent="0">
              <a:buNone/>
              <a:defRPr sz="2145" b="1"/>
            </a:lvl6pPr>
            <a:lvl7pPr marL="3677260" indent="0">
              <a:buNone/>
              <a:defRPr sz="2145" b="1"/>
            </a:lvl7pPr>
            <a:lvl8pPr marL="4290136" indent="0">
              <a:buNone/>
              <a:defRPr sz="2145" b="1"/>
            </a:lvl8pPr>
            <a:lvl9pPr marL="4903013" indent="0">
              <a:buNone/>
              <a:defRPr sz="214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73802" y="3820239"/>
            <a:ext cx="6948037" cy="561899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2920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37996"/>
      </p:ext>
    </p:extLst>
  </p:cSld>
  <p:clrMapOvr>
    <a:masterClrMapping/>
  </p:clrMapOvr>
  <p:hf sldNum="0"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472797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5732" y="697230"/>
            <a:ext cx="5271143" cy="2440305"/>
          </a:xfrm>
        </p:spPr>
        <p:txBody>
          <a:bodyPr anchor="b"/>
          <a:lstStyle>
            <a:lvl1pPr>
              <a:defRPr sz="429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48037" y="1505824"/>
            <a:ext cx="8273802" cy="7432278"/>
          </a:xfrm>
        </p:spPr>
        <p:txBody>
          <a:bodyPr/>
          <a:lstStyle>
            <a:lvl1pPr>
              <a:defRPr sz="4290"/>
            </a:lvl1pPr>
            <a:lvl2pPr>
              <a:defRPr sz="3753"/>
            </a:lvl2pPr>
            <a:lvl3pPr>
              <a:defRPr sz="3217"/>
            </a:lvl3pPr>
            <a:lvl4pPr>
              <a:defRPr sz="2681"/>
            </a:lvl4pPr>
            <a:lvl5pPr>
              <a:defRPr sz="2681"/>
            </a:lvl5pPr>
            <a:lvl6pPr>
              <a:defRPr sz="2681"/>
            </a:lvl6pPr>
            <a:lvl7pPr>
              <a:defRPr sz="2681"/>
            </a:lvl7pPr>
            <a:lvl8pPr>
              <a:defRPr sz="2681"/>
            </a:lvl8pPr>
            <a:lvl9pPr>
              <a:defRPr sz="268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5732" y="3137535"/>
            <a:ext cx="5271143" cy="5812672"/>
          </a:xfrm>
        </p:spPr>
        <p:txBody>
          <a:bodyPr/>
          <a:lstStyle>
            <a:lvl1pPr marL="0" indent="0">
              <a:buNone/>
              <a:defRPr sz="2145"/>
            </a:lvl1pPr>
            <a:lvl2pPr marL="612877" indent="0">
              <a:buNone/>
              <a:defRPr sz="1877"/>
            </a:lvl2pPr>
            <a:lvl3pPr marL="1225753" indent="0">
              <a:buNone/>
              <a:defRPr sz="1609"/>
            </a:lvl3pPr>
            <a:lvl4pPr marL="1838630" indent="0">
              <a:buNone/>
              <a:defRPr sz="1341"/>
            </a:lvl4pPr>
            <a:lvl5pPr marL="2451506" indent="0">
              <a:buNone/>
              <a:defRPr sz="1341"/>
            </a:lvl5pPr>
            <a:lvl6pPr marL="3064383" indent="0">
              <a:buNone/>
              <a:defRPr sz="1341"/>
            </a:lvl6pPr>
            <a:lvl7pPr marL="3677260" indent="0">
              <a:buNone/>
              <a:defRPr sz="1341"/>
            </a:lvl7pPr>
            <a:lvl8pPr marL="4290136" indent="0">
              <a:buNone/>
              <a:defRPr sz="1341"/>
            </a:lvl8pPr>
            <a:lvl9pPr marL="4903013" indent="0">
              <a:buNone/>
              <a:defRPr sz="134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325714"/>
      </p:ext>
    </p:extLst>
  </p:cSld>
  <p:clrMapOvr>
    <a:masterClrMapping/>
  </p:clrMapOvr>
  <p:hf sldNum="0"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5732" y="697230"/>
            <a:ext cx="5271143" cy="2440305"/>
          </a:xfrm>
        </p:spPr>
        <p:txBody>
          <a:bodyPr anchor="b"/>
          <a:lstStyle>
            <a:lvl1pPr>
              <a:defRPr sz="429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8037" y="1505824"/>
            <a:ext cx="8273802" cy="7432278"/>
          </a:xfrm>
        </p:spPr>
        <p:txBody>
          <a:bodyPr anchor="t"/>
          <a:lstStyle>
            <a:lvl1pPr marL="0" indent="0">
              <a:buNone/>
              <a:defRPr sz="4290"/>
            </a:lvl1pPr>
            <a:lvl2pPr marL="612877" indent="0">
              <a:buNone/>
              <a:defRPr sz="3753"/>
            </a:lvl2pPr>
            <a:lvl3pPr marL="1225753" indent="0">
              <a:buNone/>
              <a:defRPr sz="3217"/>
            </a:lvl3pPr>
            <a:lvl4pPr marL="1838630" indent="0">
              <a:buNone/>
              <a:defRPr sz="2681"/>
            </a:lvl4pPr>
            <a:lvl5pPr marL="2451506" indent="0">
              <a:buNone/>
              <a:defRPr sz="2681"/>
            </a:lvl5pPr>
            <a:lvl6pPr marL="3064383" indent="0">
              <a:buNone/>
              <a:defRPr sz="2681"/>
            </a:lvl6pPr>
            <a:lvl7pPr marL="3677260" indent="0">
              <a:buNone/>
              <a:defRPr sz="2681"/>
            </a:lvl7pPr>
            <a:lvl8pPr marL="4290136" indent="0">
              <a:buNone/>
              <a:defRPr sz="2681"/>
            </a:lvl8pPr>
            <a:lvl9pPr marL="4903013" indent="0">
              <a:buNone/>
              <a:defRPr sz="2681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5732" y="3137535"/>
            <a:ext cx="5271143" cy="5812672"/>
          </a:xfrm>
        </p:spPr>
        <p:txBody>
          <a:bodyPr/>
          <a:lstStyle>
            <a:lvl1pPr marL="0" indent="0">
              <a:buNone/>
              <a:defRPr sz="2145"/>
            </a:lvl1pPr>
            <a:lvl2pPr marL="612877" indent="0">
              <a:buNone/>
              <a:defRPr sz="1877"/>
            </a:lvl2pPr>
            <a:lvl3pPr marL="1225753" indent="0">
              <a:buNone/>
              <a:defRPr sz="1609"/>
            </a:lvl3pPr>
            <a:lvl4pPr marL="1838630" indent="0">
              <a:buNone/>
              <a:defRPr sz="1341"/>
            </a:lvl4pPr>
            <a:lvl5pPr marL="2451506" indent="0">
              <a:buNone/>
              <a:defRPr sz="1341"/>
            </a:lvl5pPr>
            <a:lvl6pPr marL="3064383" indent="0">
              <a:buNone/>
              <a:defRPr sz="1341"/>
            </a:lvl6pPr>
            <a:lvl7pPr marL="3677260" indent="0">
              <a:buNone/>
              <a:defRPr sz="1341"/>
            </a:lvl7pPr>
            <a:lvl8pPr marL="4290136" indent="0">
              <a:buNone/>
              <a:defRPr sz="1341"/>
            </a:lvl8pPr>
            <a:lvl9pPr marL="4903013" indent="0">
              <a:buNone/>
              <a:defRPr sz="134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995936"/>
      </p:ext>
    </p:extLst>
  </p:cSld>
  <p:clrMapOvr>
    <a:masterClrMapping/>
  </p:clrMapOvr>
  <p:hf sldNum="0"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53579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91810" y="2255939"/>
            <a:ext cx="15253759" cy="67689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90902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695683" y="556816"/>
            <a:ext cx="3524027" cy="886305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23603" y="556816"/>
            <a:ext cx="10367789" cy="8863053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806086"/>
      </p:ext>
    </p:extLst>
  </p:cSld>
  <p:clrMapOvr>
    <a:masterClrMapping/>
  </p:clrMapOvr>
  <p:hf sldNum="0"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Fotolia_81332651_XXL.jpg"/>
          <p:cNvPicPr>
            <a:picLocks noChangeAspect="1"/>
          </p:cNvPicPr>
          <p:nvPr userDrawn="1"/>
        </p:nvPicPr>
        <p:blipFill>
          <a:blip r:embed="rId2" cstate="print"/>
          <a:srcRect l="16558"/>
          <a:stretch>
            <a:fillRect/>
          </a:stretch>
        </p:blipFill>
        <p:spPr>
          <a:xfrm>
            <a:off x="0" y="5548543"/>
            <a:ext cx="7201303" cy="490990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404"/>
          <a:stretch/>
        </p:blipFill>
        <p:spPr>
          <a:xfrm>
            <a:off x="-21298" y="-416526"/>
            <a:ext cx="16364611" cy="10874976"/>
          </a:xfrm>
          <a:prstGeom prst="rect">
            <a:avLst/>
          </a:prstGeom>
        </p:spPr>
      </p:pic>
      <p:cxnSp>
        <p:nvCxnSpPr>
          <p:cNvPr id="37" name="Straight Connector 36"/>
          <p:cNvCxnSpPr/>
          <p:nvPr userDrawn="1"/>
        </p:nvCxnSpPr>
        <p:spPr>
          <a:xfrm>
            <a:off x="9735441" y="6441615"/>
            <a:ext cx="6222804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 37"/>
          <p:cNvSpPr/>
          <p:nvPr userDrawn="1"/>
        </p:nvSpPr>
        <p:spPr>
          <a:xfrm>
            <a:off x="-21297" y="9620507"/>
            <a:ext cx="859727" cy="551974"/>
          </a:xfrm>
          <a:custGeom>
            <a:avLst/>
            <a:gdLst>
              <a:gd name="connsiteX0" fmla="*/ 0 w 466726"/>
              <a:gd name="connsiteY0" fmla="*/ 0 h 361950"/>
              <a:gd name="connsiteX1" fmla="*/ 466726 w 466726"/>
              <a:gd name="connsiteY1" fmla="*/ 0 h 361950"/>
              <a:gd name="connsiteX2" fmla="*/ 466726 w 466726"/>
              <a:gd name="connsiteY2" fmla="*/ 283369 h 361950"/>
              <a:gd name="connsiteX3" fmla="*/ 338138 w 466726"/>
              <a:gd name="connsiteY3" fmla="*/ 361950 h 361950"/>
              <a:gd name="connsiteX4" fmla="*/ 2382 w 466726"/>
              <a:gd name="connsiteY4" fmla="*/ 361950 h 361950"/>
              <a:gd name="connsiteX5" fmla="*/ 0 w 466726"/>
              <a:gd name="connsiteY5" fmla="*/ 0 h 36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6726" h="361950">
                <a:moveTo>
                  <a:pt x="0" y="0"/>
                </a:moveTo>
                <a:lnTo>
                  <a:pt x="466726" y="0"/>
                </a:lnTo>
                <a:lnTo>
                  <a:pt x="466726" y="283369"/>
                </a:lnTo>
                <a:lnTo>
                  <a:pt x="338138" y="361950"/>
                </a:lnTo>
                <a:lnTo>
                  <a:pt x="2382" y="36195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800"/>
          </a:p>
        </p:txBody>
      </p:sp>
      <p:pic>
        <p:nvPicPr>
          <p:cNvPr id="36" name="Picture 3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39" y="9674933"/>
            <a:ext cx="658891" cy="4431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533599" y="4817475"/>
            <a:ext cx="6469228" cy="1528416"/>
          </a:xfrm>
        </p:spPr>
        <p:txBody>
          <a:bodyPr anchor="b">
            <a:normAutofit/>
          </a:bodyPr>
          <a:lstStyle>
            <a:lvl1pPr marL="0" algn="l" defTabSz="685749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500" b="1" kern="1200" spc="-8" dirty="0">
                <a:ln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533599" y="6649297"/>
            <a:ext cx="6469228" cy="50074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749" rtl="0" eaLnBrk="1" latinLnBrk="0" hangingPunct="1">
              <a:spcAft>
                <a:spcPts val="450"/>
              </a:spcAft>
              <a:buNone/>
              <a:defRPr lang="en-US" sz="1800" kern="1200" dirty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42875" indent="0" algn="ctr">
              <a:buNone/>
              <a:defRPr sz="1500"/>
            </a:lvl2pPr>
            <a:lvl3pPr marL="685749" indent="0" algn="ctr">
              <a:buNone/>
              <a:defRPr sz="1350"/>
            </a:lvl3pPr>
            <a:lvl4pPr marL="1028624" indent="0" algn="ctr">
              <a:buNone/>
              <a:defRPr sz="1200"/>
            </a:lvl4pPr>
            <a:lvl5pPr marL="1371498" indent="0" algn="ctr">
              <a:buNone/>
              <a:defRPr sz="1200"/>
            </a:lvl5pPr>
            <a:lvl6pPr marL="1714373" indent="0" algn="ctr">
              <a:buNone/>
              <a:defRPr sz="1200"/>
            </a:lvl6pPr>
            <a:lvl7pPr marL="2057246" indent="0" algn="ctr">
              <a:buNone/>
              <a:defRPr sz="1200"/>
            </a:lvl7pPr>
            <a:lvl8pPr marL="2400120" indent="0" algn="ctr">
              <a:buNone/>
              <a:defRPr sz="1200"/>
            </a:lvl8pPr>
            <a:lvl9pPr marL="2742995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9533599" y="7296096"/>
            <a:ext cx="6469228" cy="47283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>
                <a:solidFill>
                  <a:schemeClr val="accent6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11" name="Picture 2" descr="F:\Marketing\template\2016\Hexagon_MI_CMYK_Standard_CN(1).png"/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2654051" y="9345247"/>
            <a:ext cx="3301165" cy="87449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9230167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91810" y="2255939"/>
            <a:ext cx="15253759" cy="67689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600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299" y="8750808"/>
            <a:ext cx="1747067" cy="17066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91810" y="2255939"/>
            <a:ext cx="15253759" cy="67689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745444"/>
            <a:ext cx="4239588" cy="2713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736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04574" y="6347205"/>
            <a:ext cx="8830563" cy="43276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91810" y="2255939"/>
            <a:ext cx="15253759" cy="67689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29686"/>
            <a:ext cx="6451977" cy="412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736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13550"/>
            <a:ext cx="4270402" cy="24317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91810" y="2255939"/>
            <a:ext cx="15253759" cy="67689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8653"/>
            <a:ext cx="4828394" cy="3089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837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8962" y="8859075"/>
            <a:ext cx="2822274" cy="15993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91810" y="2255939"/>
            <a:ext cx="15253759" cy="67689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7140596"/>
            <a:ext cx="5184775" cy="331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3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penin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F:\Marketing\template\2016\Hexagon_MI_CMYK_Standard_CN(1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642649" y="9342323"/>
            <a:ext cx="3301165" cy="87449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85617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2" Type="http://schemas.openxmlformats.org/officeDocument/2006/relationships/slideLayout" Target="../slideLayouts/slideLayout31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4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0731" y="987742"/>
            <a:ext cx="15219708" cy="7553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3" name="TextBox 42"/>
          <p:cNvSpPr txBox="1"/>
          <p:nvPr userDrawn="1"/>
        </p:nvSpPr>
        <p:spPr>
          <a:xfrm>
            <a:off x="1107474" y="9841454"/>
            <a:ext cx="10090023" cy="207749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l"/>
            <a:r>
              <a:rPr lang="en-US" sz="750" dirty="0">
                <a:solidFill>
                  <a:srgbClr val="7F7F7F"/>
                </a:solidFill>
              </a:rPr>
              <a:t>Confidential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394963" y="9732386"/>
            <a:ext cx="746559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DB8CD98A-3E22-453F-A62A-E5EC241D5152}" type="slidenum">
              <a:rPr lang="en-US" sz="750" smtClean="0">
                <a:solidFill>
                  <a:srgbClr val="7F7F7F"/>
                </a:solidFill>
              </a:rPr>
              <a:pPr algn="ctr"/>
              <a:t>‹#›</a:t>
            </a:fld>
            <a:r>
              <a:rPr lang="en-US" sz="750" dirty="0">
                <a:solidFill>
                  <a:srgbClr val="7F7F7F"/>
                </a:solidFill>
              </a:rPr>
              <a:t>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652"/>
          <a:stretch/>
        </p:blipFill>
        <p:spPr>
          <a:xfrm>
            <a:off x="3644" y="0"/>
            <a:ext cx="16343313" cy="487573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93705" y="2257486"/>
            <a:ext cx="15219708" cy="6868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pic>
        <p:nvPicPr>
          <p:cNvPr id="2050" name="Picture 2" descr="F:\Marketing\template\2016\Hexagon_MI_CMYK_Standard_CN(1).png"/>
          <p:cNvPicPr>
            <a:picLocks noChangeAspect="1" noChangeArrowheads="1"/>
          </p:cNvPicPr>
          <p:nvPr userDrawn="1"/>
        </p:nvPicPr>
        <p:blipFill>
          <a:blip r:embed="rId32" cstate="print"/>
          <a:srcRect/>
          <a:stretch>
            <a:fillRect/>
          </a:stretch>
        </p:blipFill>
        <p:spPr bwMode="auto">
          <a:xfrm>
            <a:off x="12654051" y="9345247"/>
            <a:ext cx="3301165" cy="87449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5810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3" r:id="rId1"/>
    <p:sldLayoutId id="2147483649" r:id="rId2"/>
    <p:sldLayoutId id="2147483957" r:id="rId3"/>
    <p:sldLayoutId id="2147483662" r:id="rId4"/>
    <p:sldLayoutId id="2147483959" r:id="rId5"/>
    <p:sldLayoutId id="2147483961" r:id="rId6"/>
    <p:sldLayoutId id="2147483962" r:id="rId7"/>
    <p:sldLayoutId id="2147483958" r:id="rId8"/>
    <p:sldLayoutId id="2147483949" r:id="rId9"/>
    <p:sldLayoutId id="2147483937" r:id="rId10"/>
    <p:sldLayoutId id="2147483951" r:id="rId11"/>
    <p:sldLayoutId id="2147483952" r:id="rId12"/>
    <p:sldLayoutId id="2147483956" r:id="rId13"/>
    <p:sldLayoutId id="2147483934" r:id="rId14"/>
    <p:sldLayoutId id="2147483650" r:id="rId15"/>
    <p:sldLayoutId id="2147483667" r:id="rId16"/>
    <p:sldLayoutId id="2147483668" r:id="rId17"/>
    <p:sldLayoutId id="2147483652" r:id="rId18"/>
    <p:sldLayoutId id="2147483653" r:id="rId19"/>
    <p:sldLayoutId id="2147483664" r:id="rId20"/>
    <p:sldLayoutId id="2147483663" r:id="rId21"/>
    <p:sldLayoutId id="2147483665" r:id="rId22"/>
    <p:sldLayoutId id="2147483660" r:id="rId23"/>
    <p:sldLayoutId id="2147483661" r:id="rId24"/>
    <p:sldLayoutId id="2147483654" r:id="rId25"/>
    <p:sldLayoutId id="2147483671" r:id="rId26"/>
    <p:sldLayoutId id="2147483655" r:id="rId27"/>
    <p:sldLayoutId id="2147483933" r:id="rId28"/>
    <p:sldLayoutId id="2147483936" r:id="rId29"/>
  </p:sldLayoutIdLst>
  <p:hf sldNum="0" hdr="0" ftr="0" dt="0"/>
  <p:txStyles>
    <p:titleStyle>
      <a:lvl1pPr marL="0" algn="l" defTabSz="685749" rtl="0" eaLnBrk="1" latinLnBrk="0" hangingPunct="1">
        <a:lnSpc>
          <a:spcPts val="1950"/>
        </a:lnSpc>
        <a:spcBef>
          <a:spcPct val="0"/>
        </a:spcBef>
        <a:buNone/>
        <a:defRPr lang="en-US" sz="2200" b="1" kern="1000" spc="-8" dirty="0">
          <a:solidFill>
            <a:srgbClr val="0098BA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</p:titleStyle>
    <p:bodyStyle>
      <a:lvl1pPr marL="228600" indent="-228600" algn="l" defTabSz="685749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rgbClr val="545559"/>
          </a:solidFill>
          <a:latin typeface="+mn-lt"/>
          <a:ea typeface="+mn-ea"/>
          <a:cs typeface="+mn-cs"/>
        </a:defRPr>
      </a:lvl1pPr>
      <a:lvl2pPr marL="457200" indent="-228600" algn="l" defTabSz="685749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rgbClr val="74B543"/>
        </a:buClr>
        <a:buFont typeface="Arial" panose="020B0604020202020204" pitchFamily="34" charset="0"/>
        <a:buChar char="•"/>
        <a:defRPr sz="1400" kern="1200">
          <a:solidFill>
            <a:srgbClr val="545559"/>
          </a:solidFill>
          <a:latin typeface="+mn-lt"/>
          <a:ea typeface="+mn-ea"/>
          <a:cs typeface="+mn-cs"/>
        </a:defRPr>
      </a:lvl2pPr>
      <a:lvl3pPr marL="687388" indent="-230188" algn="l" defTabSz="685749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rgbClr val="0098BA"/>
        </a:buClr>
        <a:buFont typeface="Arial" panose="020B0604020202020204" pitchFamily="34" charset="0"/>
        <a:buChar char="•"/>
        <a:defRPr sz="1200" kern="1200">
          <a:solidFill>
            <a:srgbClr val="545559"/>
          </a:solidFill>
          <a:latin typeface="+mn-lt"/>
          <a:ea typeface="+mn-ea"/>
          <a:cs typeface="+mn-cs"/>
        </a:defRPr>
      </a:lvl3pPr>
      <a:lvl4pPr marL="914400" indent="-228600" algn="l" defTabSz="685749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SzPct val="90000"/>
        <a:buFont typeface="Arial" panose="020B0604020202020204" pitchFamily="34" charset="0"/>
        <a:buChar char="•"/>
        <a:defRPr sz="1200" kern="1200">
          <a:solidFill>
            <a:srgbClr val="545559"/>
          </a:solidFill>
          <a:latin typeface="+mn-lt"/>
          <a:ea typeface="+mn-ea"/>
          <a:cs typeface="+mn-cs"/>
        </a:defRPr>
      </a:lvl4pPr>
      <a:lvl5pPr marL="1144588" indent="-230188" algn="l" defTabSz="685749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SzPct val="90000"/>
        <a:buFont typeface="Arial" panose="020B0604020202020204" pitchFamily="34" charset="0"/>
        <a:buChar char="•"/>
        <a:defRPr sz="1200" kern="1200">
          <a:solidFill>
            <a:srgbClr val="545559"/>
          </a:solidFill>
          <a:latin typeface="+mn-lt"/>
          <a:ea typeface="+mn-ea"/>
          <a:cs typeface="+mn-cs"/>
        </a:defRPr>
      </a:lvl5pPr>
      <a:lvl6pPr marL="1371600" indent="-227013" algn="l" defTabSz="685749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chemeClr val="tx2"/>
        </a:buClr>
        <a:buSzPct val="90000"/>
        <a:buFont typeface="Arial" panose="020B0604020202020204" pitchFamily="34" charset="0"/>
        <a:buChar char="•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1601788" indent="-230188" algn="l" defTabSz="685749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SzPct val="80000"/>
        <a:buFont typeface="Arial" panose="020B0604020202020204" pitchFamily="34" charset="0"/>
        <a:buChar char="•"/>
        <a:defRPr lang="en-US" sz="1200" kern="1200" dirty="0">
          <a:solidFill>
            <a:schemeClr val="tx2"/>
          </a:solidFill>
          <a:latin typeface="+mn-lt"/>
          <a:ea typeface="+mn-ea"/>
          <a:cs typeface="+mn-cs"/>
        </a:defRPr>
      </a:lvl7pPr>
      <a:lvl8pPr marL="1828800" indent="-227013" algn="l" defTabSz="685749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SzPct val="80000"/>
        <a:buFont typeface="Arial" panose="020B0604020202020204" pitchFamily="34" charset="0"/>
        <a:buChar char="•"/>
        <a:defRPr sz="12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2058988" indent="-230188" algn="l" defTabSz="685749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SzPct val="80000"/>
        <a:buFont typeface="Arial" panose="020B0604020202020204" pitchFamily="34" charset="0"/>
        <a:buChar char="•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7" userDrawn="1">
          <p15:clr>
            <a:srgbClr val="F26B43"/>
          </p15:clr>
        </p15:guide>
        <p15:guide id="2" pos="300" userDrawn="1">
          <p15:clr>
            <a:srgbClr val="F26B43"/>
          </p15:clr>
        </p15:guide>
        <p15:guide id="3" orient="horz" pos="6405" userDrawn="1">
          <p15:clr>
            <a:srgbClr val="F26B43"/>
          </p15:clr>
        </p15:guide>
        <p15:guide id="4" orient="horz" pos="5783" userDrawn="1">
          <p15:clr>
            <a:srgbClr val="F26B43"/>
          </p15:clr>
        </p15:guide>
        <p15:guide id="5" orient="horz" pos="293" userDrawn="1">
          <p15:clr>
            <a:srgbClr val="F26B43"/>
          </p15:clr>
        </p15:guide>
        <p15:guide id="6" pos="10081" userDrawn="1">
          <p15:clr>
            <a:srgbClr val="F26B43"/>
          </p15:clr>
        </p15:guide>
        <p15:guide id="7" orient="horz" pos="3440" userDrawn="1">
          <p15:clr>
            <a:srgbClr val="F26B43"/>
          </p15:clr>
        </p15:guide>
        <p15:guide id="8" orient="horz" pos="1098" userDrawn="1">
          <p15:clr>
            <a:srgbClr val="F26B43"/>
          </p15:clr>
        </p15:guide>
        <p15:guide id="9" orient="horz" pos="622" userDrawn="1">
          <p15:clr>
            <a:srgbClr val="F26B43"/>
          </p15:clr>
        </p15:guide>
        <p15:guide id="10" pos="686" userDrawn="1">
          <p15:clr>
            <a:srgbClr val="F26B43"/>
          </p15:clr>
        </p15:guide>
        <p15:guide id="11" pos="6005" userDrawn="1">
          <p15:clr>
            <a:srgbClr val="F26B43"/>
          </p15:clr>
        </p15:guide>
        <p15:guide id="12" orient="horz" pos="6076" userDrawn="1">
          <p15:clr>
            <a:srgbClr val="F26B43"/>
          </p15:clr>
        </p15:guide>
        <p15:guide id="13" pos="1016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23603" y="556816"/>
            <a:ext cx="14096107" cy="20214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3603" y="2784078"/>
            <a:ext cx="14096107" cy="66357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23603" y="9693434"/>
            <a:ext cx="3677245" cy="5568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413723" y="9693434"/>
            <a:ext cx="5515868" cy="5568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42465" y="9693434"/>
            <a:ext cx="3677245" cy="5568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42">
            <a:extLst>
              <a:ext uri="{FF2B5EF4-FFF2-40B4-BE49-F238E27FC236}">
                <a16:creationId xmlns:a16="http://schemas.microsoft.com/office/drawing/2014/main" id="{8D437D76-8914-4F33-A9D8-48A1AACBDACD}"/>
              </a:ext>
            </a:extLst>
          </p:cNvPr>
          <p:cNvSpPr txBox="1"/>
          <p:nvPr userDrawn="1"/>
        </p:nvSpPr>
        <p:spPr>
          <a:xfrm>
            <a:off x="1107474" y="9841454"/>
            <a:ext cx="10090023" cy="207749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l"/>
            <a:r>
              <a:rPr lang="en-US" sz="750" dirty="0">
                <a:solidFill>
                  <a:srgbClr val="7F7F7F"/>
                </a:solidFill>
              </a:rPr>
              <a:t>Confidential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FF788FF9-B618-4442-A1F7-9935000DDAA9}"/>
              </a:ext>
            </a:extLst>
          </p:cNvPr>
          <p:cNvSpPr txBox="1"/>
          <p:nvPr userDrawn="1"/>
        </p:nvSpPr>
        <p:spPr>
          <a:xfrm>
            <a:off x="394963" y="9732386"/>
            <a:ext cx="746559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DB8CD98A-3E22-453F-A62A-E5EC241D5152}" type="slidenum">
              <a:rPr lang="en-US" sz="750" smtClean="0">
                <a:solidFill>
                  <a:srgbClr val="7F7F7F"/>
                </a:solidFill>
              </a:rPr>
              <a:pPr algn="ctr"/>
              <a:t>‹#›</a:t>
            </a:fld>
            <a:r>
              <a:rPr lang="en-US" sz="750" dirty="0">
                <a:solidFill>
                  <a:srgbClr val="7F7F7F"/>
                </a:solidFill>
              </a:rPr>
              <a:t> 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AABAEBBB-26DD-43CB-A77B-B8846BC86F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652"/>
          <a:stretch/>
        </p:blipFill>
        <p:spPr>
          <a:xfrm>
            <a:off x="3644" y="0"/>
            <a:ext cx="16343313" cy="487573"/>
          </a:xfrm>
          <a:prstGeom prst="rect">
            <a:avLst/>
          </a:prstGeom>
        </p:spPr>
      </p:pic>
      <p:pic>
        <p:nvPicPr>
          <p:cNvPr id="10" name="Picture 2" descr="F:\Marketing\template\2016\Hexagon_MI_CMYK_Standard_CN(1).png">
            <a:extLst>
              <a:ext uri="{FF2B5EF4-FFF2-40B4-BE49-F238E27FC236}">
                <a16:creationId xmlns:a16="http://schemas.microsoft.com/office/drawing/2014/main" id="{C206DAB0-0BA2-4B85-B0C7-714528C5C7B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12654051" y="9345247"/>
            <a:ext cx="3301165" cy="87449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01380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5" r:id="rId1"/>
    <p:sldLayoutId id="2147483966" r:id="rId2"/>
    <p:sldLayoutId id="2147483967" r:id="rId3"/>
    <p:sldLayoutId id="2147483968" r:id="rId4"/>
    <p:sldLayoutId id="2147483969" r:id="rId5"/>
    <p:sldLayoutId id="2147483970" r:id="rId6"/>
    <p:sldLayoutId id="2147483971" r:id="rId7"/>
    <p:sldLayoutId id="2147483972" r:id="rId8"/>
    <p:sldLayoutId id="2147483973" r:id="rId9"/>
    <p:sldLayoutId id="2147483974" r:id="rId10"/>
    <p:sldLayoutId id="2147483975" r:id="rId11"/>
    <p:sldLayoutId id="2147483976" r:id="rId12"/>
    <p:sldLayoutId id="2147483977" r:id="rId13"/>
  </p:sldLayoutIdLst>
  <p:hf sldNum="0" hdr="0" ftr="0" dt="0"/>
  <p:txStyles>
    <p:titleStyle>
      <a:lvl1pPr algn="l" defTabSz="1225753" rtl="0" eaLnBrk="1" latinLnBrk="0" hangingPunct="1">
        <a:lnSpc>
          <a:spcPct val="90000"/>
        </a:lnSpc>
        <a:spcBef>
          <a:spcPct val="0"/>
        </a:spcBef>
        <a:buNone/>
        <a:defRPr sz="58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6438" indent="-306438" algn="l" defTabSz="1225753" rtl="0" eaLnBrk="1" latinLnBrk="0" hangingPunct="1">
        <a:lnSpc>
          <a:spcPct val="90000"/>
        </a:lnSpc>
        <a:spcBef>
          <a:spcPts val="1341"/>
        </a:spcBef>
        <a:buFont typeface="Arial" panose="020B0604020202020204" pitchFamily="34" charset="0"/>
        <a:buChar char="•"/>
        <a:defRPr sz="3753" kern="1200">
          <a:solidFill>
            <a:schemeClr val="tx1"/>
          </a:solidFill>
          <a:latin typeface="+mn-lt"/>
          <a:ea typeface="+mn-ea"/>
          <a:cs typeface="+mn-cs"/>
        </a:defRPr>
      </a:lvl1pPr>
      <a:lvl2pPr marL="919315" indent="-306438" algn="l" defTabSz="1225753" rtl="0" eaLnBrk="1" latinLnBrk="0" hangingPunct="1">
        <a:lnSpc>
          <a:spcPct val="90000"/>
        </a:lnSpc>
        <a:spcBef>
          <a:spcPts val="670"/>
        </a:spcBef>
        <a:buFont typeface="Arial" panose="020B0604020202020204" pitchFamily="34" charset="0"/>
        <a:buChar char="•"/>
        <a:defRPr sz="3217" kern="1200">
          <a:solidFill>
            <a:schemeClr val="tx1"/>
          </a:solidFill>
          <a:latin typeface="+mn-lt"/>
          <a:ea typeface="+mn-ea"/>
          <a:cs typeface="+mn-cs"/>
        </a:defRPr>
      </a:lvl2pPr>
      <a:lvl3pPr marL="1532192" indent="-306438" algn="l" defTabSz="1225753" rtl="0" eaLnBrk="1" latinLnBrk="0" hangingPunct="1">
        <a:lnSpc>
          <a:spcPct val="90000"/>
        </a:lnSpc>
        <a:spcBef>
          <a:spcPts val="670"/>
        </a:spcBef>
        <a:buFont typeface="Arial" panose="020B0604020202020204" pitchFamily="34" charset="0"/>
        <a:buChar char="•"/>
        <a:defRPr sz="2681" kern="1200">
          <a:solidFill>
            <a:schemeClr val="tx1"/>
          </a:solidFill>
          <a:latin typeface="+mn-lt"/>
          <a:ea typeface="+mn-ea"/>
          <a:cs typeface="+mn-cs"/>
        </a:defRPr>
      </a:lvl3pPr>
      <a:lvl4pPr marL="2145068" indent="-306438" algn="l" defTabSz="1225753" rtl="0" eaLnBrk="1" latinLnBrk="0" hangingPunct="1">
        <a:lnSpc>
          <a:spcPct val="90000"/>
        </a:lnSpc>
        <a:spcBef>
          <a:spcPts val="670"/>
        </a:spcBef>
        <a:buFont typeface="Arial" panose="020B0604020202020204" pitchFamily="34" charset="0"/>
        <a:buChar char="•"/>
        <a:defRPr sz="2413" kern="1200">
          <a:solidFill>
            <a:schemeClr val="tx1"/>
          </a:solidFill>
          <a:latin typeface="+mn-lt"/>
          <a:ea typeface="+mn-ea"/>
          <a:cs typeface="+mn-cs"/>
        </a:defRPr>
      </a:lvl4pPr>
      <a:lvl5pPr marL="2757945" indent="-306438" algn="l" defTabSz="1225753" rtl="0" eaLnBrk="1" latinLnBrk="0" hangingPunct="1">
        <a:lnSpc>
          <a:spcPct val="90000"/>
        </a:lnSpc>
        <a:spcBef>
          <a:spcPts val="670"/>
        </a:spcBef>
        <a:buFont typeface="Arial" panose="020B0604020202020204" pitchFamily="34" charset="0"/>
        <a:buChar char="•"/>
        <a:defRPr sz="2413" kern="1200">
          <a:solidFill>
            <a:schemeClr val="tx1"/>
          </a:solidFill>
          <a:latin typeface="+mn-lt"/>
          <a:ea typeface="+mn-ea"/>
          <a:cs typeface="+mn-cs"/>
        </a:defRPr>
      </a:lvl5pPr>
      <a:lvl6pPr marL="3370821" indent="-306438" algn="l" defTabSz="1225753" rtl="0" eaLnBrk="1" latinLnBrk="0" hangingPunct="1">
        <a:lnSpc>
          <a:spcPct val="90000"/>
        </a:lnSpc>
        <a:spcBef>
          <a:spcPts val="670"/>
        </a:spcBef>
        <a:buFont typeface="Arial" panose="020B0604020202020204" pitchFamily="34" charset="0"/>
        <a:buChar char="•"/>
        <a:defRPr sz="2413" kern="1200">
          <a:solidFill>
            <a:schemeClr val="tx1"/>
          </a:solidFill>
          <a:latin typeface="+mn-lt"/>
          <a:ea typeface="+mn-ea"/>
          <a:cs typeface="+mn-cs"/>
        </a:defRPr>
      </a:lvl6pPr>
      <a:lvl7pPr marL="3983698" indent="-306438" algn="l" defTabSz="1225753" rtl="0" eaLnBrk="1" latinLnBrk="0" hangingPunct="1">
        <a:lnSpc>
          <a:spcPct val="90000"/>
        </a:lnSpc>
        <a:spcBef>
          <a:spcPts val="670"/>
        </a:spcBef>
        <a:buFont typeface="Arial" panose="020B0604020202020204" pitchFamily="34" charset="0"/>
        <a:buChar char="•"/>
        <a:defRPr sz="2413" kern="1200">
          <a:solidFill>
            <a:schemeClr val="tx1"/>
          </a:solidFill>
          <a:latin typeface="+mn-lt"/>
          <a:ea typeface="+mn-ea"/>
          <a:cs typeface="+mn-cs"/>
        </a:defRPr>
      </a:lvl7pPr>
      <a:lvl8pPr marL="4596575" indent="-306438" algn="l" defTabSz="1225753" rtl="0" eaLnBrk="1" latinLnBrk="0" hangingPunct="1">
        <a:lnSpc>
          <a:spcPct val="90000"/>
        </a:lnSpc>
        <a:spcBef>
          <a:spcPts val="670"/>
        </a:spcBef>
        <a:buFont typeface="Arial" panose="020B0604020202020204" pitchFamily="34" charset="0"/>
        <a:buChar char="•"/>
        <a:defRPr sz="2413" kern="1200">
          <a:solidFill>
            <a:schemeClr val="tx1"/>
          </a:solidFill>
          <a:latin typeface="+mn-lt"/>
          <a:ea typeface="+mn-ea"/>
          <a:cs typeface="+mn-cs"/>
        </a:defRPr>
      </a:lvl8pPr>
      <a:lvl9pPr marL="5209451" indent="-306438" algn="l" defTabSz="1225753" rtl="0" eaLnBrk="1" latinLnBrk="0" hangingPunct="1">
        <a:lnSpc>
          <a:spcPct val="90000"/>
        </a:lnSpc>
        <a:spcBef>
          <a:spcPts val="670"/>
        </a:spcBef>
        <a:buFont typeface="Arial" panose="020B0604020202020204" pitchFamily="34" charset="0"/>
        <a:buChar char="•"/>
        <a:defRPr sz="24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25753" rtl="0" eaLnBrk="1" latinLnBrk="0" hangingPunct="1">
        <a:defRPr sz="2413" kern="1200">
          <a:solidFill>
            <a:schemeClr val="tx1"/>
          </a:solidFill>
          <a:latin typeface="+mn-lt"/>
          <a:ea typeface="+mn-ea"/>
          <a:cs typeface="+mn-cs"/>
        </a:defRPr>
      </a:lvl1pPr>
      <a:lvl2pPr marL="612877" algn="l" defTabSz="1225753" rtl="0" eaLnBrk="1" latinLnBrk="0" hangingPunct="1">
        <a:defRPr sz="2413" kern="1200">
          <a:solidFill>
            <a:schemeClr val="tx1"/>
          </a:solidFill>
          <a:latin typeface="+mn-lt"/>
          <a:ea typeface="+mn-ea"/>
          <a:cs typeface="+mn-cs"/>
        </a:defRPr>
      </a:lvl2pPr>
      <a:lvl3pPr marL="1225753" algn="l" defTabSz="1225753" rtl="0" eaLnBrk="1" latinLnBrk="0" hangingPunct="1">
        <a:defRPr sz="2413" kern="1200">
          <a:solidFill>
            <a:schemeClr val="tx1"/>
          </a:solidFill>
          <a:latin typeface="+mn-lt"/>
          <a:ea typeface="+mn-ea"/>
          <a:cs typeface="+mn-cs"/>
        </a:defRPr>
      </a:lvl3pPr>
      <a:lvl4pPr marL="1838630" algn="l" defTabSz="1225753" rtl="0" eaLnBrk="1" latinLnBrk="0" hangingPunct="1">
        <a:defRPr sz="2413" kern="1200">
          <a:solidFill>
            <a:schemeClr val="tx1"/>
          </a:solidFill>
          <a:latin typeface="+mn-lt"/>
          <a:ea typeface="+mn-ea"/>
          <a:cs typeface="+mn-cs"/>
        </a:defRPr>
      </a:lvl4pPr>
      <a:lvl5pPr marL="2451506" algn="l" defTabSz="1225753" rtl="0" eaLnBrk="1" latinLnBrk="0" hangingPunct="1">
        <a:defRPr sz="2413" kern="1200">
          <a:solidFill>
            <a:schemeClr val="tx1"/>
          </a:solidFill>
          <a:latin typeface="+mn-lt"/>
          <a:ea typeface="+mn-ea"/>
          <a:cs typeface="+mn-cs"/>
        </a:defRPr>
      </a:lvl5pPr>
      <a:lvl6pPr marL="3064383" algn="l" defTabSz="1225753" rtl="0" eaLnBrk="1" latinLnBrk="0" hangingPunct="1">
        <a:defRPr sz="2413" kern="1200">
          <a:solidFill>
            <a:schemeClr val="tx1"/>
          </a:solidFill>
          <a:latin typeface="+mn-lt"/>
          <a:ea typeface="+mn-ea"/>
          <a:cs typeface="+mn-cs"/>
        </a:defRPr>
      </a:lvl6pPr>
      <a:lvl7pPr marL="3677260" algn="l" defTabSz="1225753" rtl="0" eaLnBrk="1" latinLnBrk="0" hangingPunct="1">
        <a:defRPr sz="2413" kern="1200">
          <a:solidFill>
            <a:schemeClr val="tx1"/>
          </a:solidFill>
          <a:latin typeface="+mn-lt"/>
          <a:ea typeface="+mn-ea"/>
          <a:cs typeface="+mn-cs"/>
        </a:defRPr>
      </a:lvl7pPr>
      <a:lvl8pPr marL="4290136" algn="l" defTabSz="1225753" rtl="0" eaLnBrk="1" latinLnBrk="0" hangingPunct="1">
        <a:defRPr sz="2413" kern="1200">
          <a:solidFill>
            <a:schemeClr val="tx1"/>
          </a:solidFill>
          <a:latin typeface="+mn-lt"/>
          <a:ea typeface="+mn-ea"/>
          <a:cs typeface="+mn-cs"/>
        </a:defRPr>
      </a:lvl8pPr>
      <a:lvl9pPr marL="4903013" algn="l" defTabSz="1225753" rtl="0" eaLnBrk="1" latinLnBrk="0" hangingPunct="1">
        <a:defRPr sz="24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7" userDrawn="1">
          <p15:clr>
            <a:srgbClr val="F26B43"/>
          </p15:clr>
        </p15:guide>
        <p15:guide id="2" pos="300" userDrawn="1">
          <p15:clr>
            <a:srgbClr val="F26B43"/>
          </p15:clr>
        </p15:guide>
        <p15:guide id="3" orient="horz" pos="6405" userDrawn="1">
          <p15:clr>
            <a:srgbClr val="F26B43"/>
          </p15:clr>
        </p15:guide>
        <p15:guide id="4" orient="horz" pos="5783" userDrawn="1">
          <p15:clr>
            <a:srgbClr val="F26B43"/>
          </p15:clr>
        </p15:guide>
        <p15:guide id="5" orient="horz" pos="293" userDrawn="1">
          <p15:clr>
            <a:srgbClr val="F26B43"/>
          </p15:clr>
        </p15:guide>
        <p15:guide id="6" pos="10081" userDrawn="1">
          <p15:clr>
            <a:srgbClr val="F26B43"/>
          </p15:clr>
        </p15:guide>
        <p15:guide id="7" orient="horz" pos="3440" userDrawn="1">
          <p15:clr>
            <a:srgbClr val="F26B43"/>
          </p15:clr>
        </p15:guide>
        <p15:guide id="8" orient="horz" pos="1098" userDrawn="1">
          <p15:clr>
            <a:srgbClr val="F26B43"/>
          </p15:clr>
        </p15:guide>
        <p15:guide id="9" orient="horz" pos="622" userDrawn="1">
          <p15:clr>
            <a:srgbClr val="F26B43"/>
          </p15:clr>
        </p15:guide>
        <p15:guide id="10" pos="686" userDrawn="1">
          <p15:clr>
            <a:srgbClr val="F26B43"/>
          </p15:clr>
        </p15:guide>
        <p15:guide id="11" pos="6005" userDrawn="1">
          <p15:clr>
            <a:srgbClr val="F26B43"/>
          </p15:clr>
        </p15:guide>
        <p15:guide id="12" orient="horz" pos="6076" userDrawn="1">
          <p15:clr>
            <a:srgbClr val="F26B43"/>
          </p15:clr>
        </p15:guide>
        <p15:guide id="13" pos="101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24.png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3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38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37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48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56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4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4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4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4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4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4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4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4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4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62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7" Type="http://schemas.openxmlformats.org/officeDocument/2006/relationships/image" Target="../media/image67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42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4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4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4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4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4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40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4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4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4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4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4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4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4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7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6">
            <a:extLst>
              <a:ext uri="{FF2B5EF4-FFF2-40B4-BE49-F238E27FC236}">
                <a16:creationId xmlns:a16="http://schemas.microsoft.com/office/drawing/2014/main" id="{A550940C-9F13-4AB2-B531-65C4037332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86123" y="4898044"/>
            <a:ext cx="4346093" cy="662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anchor="b">
            <a:spAutoFit/>
          </a:bodyPr>
          <a:lstStyle/>
          <a:p>
            <a:pPr algn="r" defTabSz="584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200" dirty="0">
                <a:latin typeface="Calibri" panose="020F050202020403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rPr>
              <a:t>天津大众自动化项目</a:t>
            </a:r>
            <a:endParaRPr lang="en-US" altLang="zh-CN" sz="3200" dirty="0">
              <a:latin typeface="Calibri" panose="020F0502020204030204" pitchFamily="34" charset="0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12" name="Shape 25">
            <a:extLst>
              <a:ext uri="{FF2B5EF4-FFF2-40B4-BE49-F238E27FC236}">
                <a16:creationId xmlns:a16="http://schemas.microsoft.com/office/drawing/2014/main" id="{01174377-0F7B-4C4F-B339-BD431DD37C56}"/>
              </a:ext>
            </a:extLst>
          </p:cNvPr>
          <p:cNvSpPr/>
          <p:nvPr/>
        </p:nvSpPr>
        <p:spPr>
          <a:xfrm>
            <a:off x="13027638" y="6559804"/>
            <a:ext cx="2604578" cy="401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 anchor="b">
            <a:spAutoFit/>
          </a:bodyPr>
          <a:lstStyle/>
          <a:p>
            <a:pPr algn="r" defTabSz="45720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800" b="0">
                <a:solidFill>
                  <a:srgbClr val="000000"/>
                </a:solidFill>
              </a:defRPr>
            </a:pPr>
            <a:r>
              <a:rPr lang="en-US" sz="1600" dirty="0">
                <a:solidFill>
                  <a:schemeClr val="tx1">
                    <a:lumMod val="75000"/>
                  </a:schemeClr>
                </a:solidFill>
                <a:ea typeface="ＭＳ Ｐゴシック" charset="0"/>
                <a:sym typeface="Roboto Light"/>
              </a:rPr>
              <a:t>2019</a:t>
            </a: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ea typeface="ＭＳ Ｐゴシック" charset="0"/>
                <a:sym typeface="Roboto Light"/>
              </a:rPr>
              <a:t>-11-11</a:t>
            </a:r>
            <a:endParaRPr sz="1600" dirty="0">
              <a:solidFill>
                <a:schemeClr val="tx1">
                  <a:lumMod val="75000"/>
                </a:schemeClr>
              </a:solidFill>
              <a:ea typeface="ＭＳ Ｐゴシック" charset="0"/>
              <a:sym typeface="Roboto Ligh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316574E-A8FB-4CED-9B28-1C619C56FFCC}"/>
              </a:ext>
            </a:extLst>
          </p:cNvPr>
          <p:cNvSpPr/>
          <p:nvPr/>
        </p:nvSpPr>
        <p:spPr>
          <a:xfrm>
            <a:off x="12381015" y="5654110"/>
            <a:ext cx="3333798" cy="5098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 defTabSz="584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latin typeface="Calibri" panose="020F050202020403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rPr>
              <a:t>Prepared by </a:t>
            </a:r>
            <a:r>
              <a:rPr lang="zh-CN" altLang="en-US" dirty="0">
                <a:latin typeface="Calibri" panose="020F050202020403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rPr>
              <a:t>姚文泊</a:t>
            </a:r>
            <a:endParaRPr lang="en-US" altLang="zh-CN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09299237"/>
      </p:ext>
    </p:extLst>
  </p:cSld>
  <p:clrMapOvr>
    <a:masterClrMapping/>
  </p:clrMapOvr>
  <p:transition spd="med">
    <p:pull dir="r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 44">
            <a:extLst>
              <a:ext uri="{FF2B5EF4-FFF2-40B4-BE49-F238E27FC236}">
                <a16:creationId xmlns:a16="http://schemas.microsoft.com/office/drawing/2014/main" id="{0CB2D8D7-C376-4F5E-A4F9-61FD86C6A064}"/>
              </a:ext>
            </a:extLst>
          </p:cNvPr>
          <p:cNvSpPr/>
          <p:nvPr/>
        </p:nvSpPr>
        <p:spPr>
          <a:xfrm>
            <a:off x="1815737" y="4619241"/>
            <a:ext cx="3174274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800" dirty="0"/>
              <a:t>P-SNGHFND00-20191102-3</a:t>
            </a:r>
            <a:endParaRPr lang="zh-CN" altLang="en-US" sz="24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7B1DBF1-99B3-463A-ADA0-4DD4057A06A4}"/>
              </a:ext>
            </a:extLst>
          </p:cNvPr>
          <p:cNvSpPr/>
          <p:nvPr/>
        </p:nvSpPr>
        <p:spPr>
          <a:xfrm>
            <a:off x="907589" y="1775474"/>
            <a:ext cx="14214838" cy="14302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为配合自动检测，多零件任务需要拆分为单零件，定义为子任务。例如将：</a:t>
            </a:r>
            <a:r>
              <a:rPr lang="en-US" altLang="zh-CN" sz="2000" dirty="0"/>
              <a:t>P-SNGHFND00-20191102-2</a:t>
            </a:r>
            <a:r>
              <a:rPr lang="zh-CN" altLang="en-US" sz="2000" dirty="0"/>
              <a:t>，拆分为</a:t>
            </a:r>
            <a:r>
              <a:rPr lang="en-US" altLang="zh-CN" sz="2000" dirty="0"/>
              <a:t>SP-SNGHFND00-20191102-2-1</a:t>
            </a:r>
            <a:r>
              <a:rPr lang="zh-CN" altLang="en-US" sz="2000" dirty="0"/>
              <a:t>、</a:t>
            </a:r>
            <a:r>
              <a:rPr lang="en-US" altLang="zh-CN" sz="2000" dirty="0"/>
              <a:t>SP-SNGHFND00-20191102-2-2</a:t>
            </a:r>
            <a:r>
              <a:rPr lang="zh-CN" altLang="en-US" sz="2000" dirty="0"/>
              <a:t>。在甘特图以及任务执行客户端上显示的也是子任务。</a:t>
            </a:r>
            <a:endParaRPr lang="en-US" altLang="zh-CN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日历图显示主任务，甘特图显示子任务。</a:t>
            </a:r>
            <a:endParaRPr lang="en-US" altLang="zh-CN" sz="2000" dirty="0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CE54BDB1-747A-4359-B32C-5D2E7DA5ADA3}"/>
              </a:ext>
            </a:extLst>
          </p:cNvPr>
          <p:cNvSpPr/>
          <p:nvPr/>
        </p:nvSpPr>
        <p:spPr>
          <a:xfrm>
            <a:off x="6650890" y="4619241"/>
            <a:ext cx="348588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800"/>
              <a:t>SP-SNGHFND00-20191102-2-2</a:t>
            </a:r>
            <a:endParaRPr lang="zh-CN" altLang="en-US" sz="2400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869B79E2-BE41-4127-9E08-5336A56A72BD}"/>
              </a:ext>
            </a:extLst>
          </p:cNvPr>
          <p:cNvSpPr/>
          <p:nvPr/>
        </p:nvSpPr>
        <p:spPr>
          <a:xfrm>
            <a:off x="6650889" y="5485654"/>
            <a:ext cx="3485887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800" dirty="0"/>
              <a:t>SP-SNGHFND00-20191102-2-3</a:t>
            </a:r>
            <a:endParaRPr lang="zh-CN" altLang="en-US" sz="2400" dirty="0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7185ADED-4CA0-4434-8820-B226089F8EA3}"/>
              </a:ext>
            </a:extLst>
          </p:cNvPr>
          <p:cNvSpPr/>
          <p:nvPr/>
        </p:nvSpPr>
        <p:spPr>
          <a:xfrm>
            <a:off x="6650889" y="3832479"/>
            <a:ext cx="348588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800"/>
              <a:t>SP-SNGHFND00-20191102-2-1</a:t>
            </a:r>
            <a:endParaRPr lang="zh-CN" altLang="en-US" sz="2400" dirty="0"/>
          </a:p>
        </p:txBody>
      </p: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BDEC6377-9810-46AA-B5F3-CAD72B432085}"/>
              </a:ext>
            </a:extLst>
          </p:cNvPr>
          <p:cNvCxnSpPr>
            <a:cxnSpLocks/>
            <a:stCxn id="45" idx="3"/>
            <a:endCxn id="57" idx="1"/>
          </p:cNvCxnSpPr>
          <p:nvPr/>
        </p:nvCxnSpPr>
        <p:spPr>
          <a:xfrm flipV="1">
            <a:off x="4990011" y="4009257"/>
            <a:ext cx="1660878" cy="7867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3C338B52-9111-4166-9CCD-B3E1B675B51F}"/>
              </a:ext>
            </a:extLst>
          </p:cNvPr>
          <p:cNvCxnSpPr>
            <a:cxnSpLocks/>
            <a:stCxn id="45" idx="3"/>
            <a:endCxn id="48" idx="1"/>
          </p:cNvCxnSpPr>
          <p:nvPr/>
        </p:nvCxnSpPr>
        <p:spPr>
          <a:xfrm>
            <a:off x="4990011" y="4796019"/>
            <a:ext cx="16608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47D0BD26-38BE-4760-BDD1-A5F3BA094477}"/>
              </a:ext>
            </a:extLst>
          </p:cNvPr>
          <p:cNvCxnSpPr>
            <a:cxnSpLocks/>
            <a:stCxn id="45" idx="3"/>
            <a:endCxn id="55" idx="1"/>
          </p:cNvCxnSpPr>
          <p:nvPr/>
        </p:nvCxnSpPr>
        <p:spPr>
          <a:xfrm>
            <a:off x="4990011" y="4796019"/>
            <a:ext cx="1660878" cy="8664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图片 63">
            <a:extLst>
              <a:ext uri="{FF2B5EF4-FFF2-40B4-BE49-F238E27FC236}">
                <a16:creationId xmlns:a16="http://schemas.microsoft.com/office/drawing/2014/main" id="{494AAC89-CDE1-4B6C-BEE1-E11840207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051" y="7499044"/>
            <a:ext cx="3584903" cy="1765293"/>
          </a:xfrm>
          <a:prstGeom prst="rect">
            <a:avLst/>
          </a:prstGeom>
        </p:spPr>
      </p:pic>
      <p:pic>
        <p:nvPicPr>
          <p:cNvPr id="65" name="图片 64">
            <a:extLst>
              <a:ext uri="{FF2B5EF4-FFF2-40B4-BE49-F238E27FC236}">
                <a16:creationId xmlns:a16="http://schemas.microsoft.com/office/drawing/2014/main" id="{AC03429E-CBD5-40B8-A86C-3202990C04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7323" y="7427074"/>
            <a:ext cx="3584903" cy="1837263"/>
          </a:xfrm>
          <a:prstGeom prst="rect">
            <a:avLst/>
          </a:prstGeom>
        </p:spPr>
      </p:pic>
      <p:sp>
        <p:nvSpPr>
          <p:cNvPr id="63" name="箭头: 下 62">
            <a:extLst>
              <a:ext uri="{FF2B5EF4-FFF2-40B4-BE49-F238E27FC236}">
                <a16:creationId xmlns:a16="http://schemas.microsoft.com/office/drawing/2014/main" id="{2F3031FB-3A3B-4722-A730-F8916F10F578}"/>
              </a:ext>
            </a:extLst>
          </p:cNvPr>
          <p:cNvSpPr/>
          <p:nvPr/>
        </p:nvSpPr>
        <p:spPr>
          <a:xfrm>
            <a:off x="2782389" y="5838351"/>
            <a:ext cx="757645" cy="88816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箭头: 下 66">
            <a:extLst>
              <a:ext uri="{FF2B5EF4-FFF2-40B4-BE49-F238E27FC236}">
                <a16:creationId xmlns:a16="http://schemas.microsoft.com/office/drawing/2014/main" id="{6D7DFCF6-7827-4959-93B6-DB519428F1CE}"/>
              </a:ext>
            </a:extLst>
          </p:cNvPr>
          <p:cNvSpPr/>
          <p:nvPr/>
        </p:nvSpPr>
        <p:spPr>
          <a:xfrm>
            <a:off x="8015008" y="5972832"/>
            <a:ext cx="757645" cy="88816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8C426DE7-1FFD-4F4F-97A1-1E457B7D427B}"/>
              </a:ext>
            </a:extLst>
          </p:cNvPr>
          <p:cNvSpPr/>
          <p:nvPr/>
        </p:nvSpPr>
        <p:spPr>
          <a:xfrm>
            <a:off x="2042955" y="6859311"/>
            <a:ext cx="2947055" cy="506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显示主任务排程情况</a:t>
            </a: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8903F8E9-75F3-433A-BE7D-4EFD91E21588}"/>
              </a:ext>
            </a:extLst>
          </p:cNvPr>
          <p:cNvSpPr/>
          <p:nvPr/>
        </p:nvSpPr>
        <p:spPr>
          <a:xfrm>
            <a:off x="7328990" y="6834526"/>
            <a:ext cx="2521567" cy="506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显示子任务排程情况</a:t>
            </a: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B9436247-F8A9-477B-A3A3-3BB53B1A54AE}"/>
              </a:ext>
            </a:extLst>
          </p:cNvPr>
          <p:cNvSpPr/>
          <p:nvPr/>
        </p:nvSpPr>
        <p:spPr>
          <a:xfrm>
            <a:off x="907589" y="987082"/>
            <a:ext cx="100335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</a:rPr>
              <a:t>检测单位接到检测任务时，需要将主任务拆分为子任务</a:t>
            </a:r>
          </a:p>
        </p:txBody>
      </p:sp>
    </p:spTree>
    <p:extLst>
      <p:ext uri="{BB962C8B-B14F-4D97-AF65-F5344CB8AC3E}">
        <p14:creationId xmlns:p14="http://schemas.microsoft.com/office/powerpoint/2010/main" val="2113388496"/>
      </p:ext>
    </p:extLst>
  </p:cSld>
  <p:clrMapOvr>
    <a:masterClrMapping/>
  </p:clrMapOvr>
  <p:transition spd="med">
    <p:pull dir="r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矩形 258">
            <a:extLst>
              <a:ext uri="{FF2B5EF4-FFF2-40B4-BE49-F238E27FC236}">
                <a16:creationId xmlns:a16="http://schemas.microsoft.com/office/drawing/2014/main" id="{AE702DCE-71A2-43F2-9D06-AAD9F0A0CB34}"/>
              </a:ext>
            </a:extLst>
          </p:cNvPr>
          <p:cNvSpPr/>
          <p:nvPr/>
        </p:nvSpPr>
        <p:spPr>
          <a:xfrm>
            <a:off x="510755" y="742679"/>
            <a:ext cx="11740470" cy="55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任务列表页面：</a:t>
            </a:r>
          </a:p>
        </p:txBody>
      </p:sp>
      <p:graphicFrame>
        <p:nvGraphicFramePr>
          <p:cNvPr id="9" name="表格 5">
            <a:extLst>
              <a:ext uri="{FF2B5EF4-FFF2-40B4-BE49-F238E27FC236}">
                <a16:creationId xmlns:a16="http://schemas.microsoft.com/office/drawing/2014/main" id="{3584E65A-DFA6-41ED-959C-89DFA424B3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7514724"/>
              </p:ext>
            </p:extLst>
          </p:nvPr>
        </p:nvGraphicFramePr>
        <p:xfrm>
          <a:off x="1152441" y="3994310"/>
          <a:ext cx="14656045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1259">
                  <a:extLst>
                    <a:ext uri="{9D8B030D-6E8A-4147-A177-3AD203B41FA5}">
                      <a16:colId xmlns:a16="http://schemas.microsoft.com/office/drawing/2014/main" val="1324875738"/>
                    </a:ext>
                  </a:extLst>
                </a:gridCol>
                <a:gridCol w="880121">
                  <a:extLst>
                    <a:ext uri="{9D8B030D-6E8A-4147-A177-3AD203B41FA5}">
                      <a16:colId xmlns:a16="http://schemas.microsoft.com/office/drawing/2014/main" val="3363151331"/>
                    </a:ext>
                  </a:extLst>
                </a:gridCol>
                <a:gridCol w="1036046">
                  <a:extLst>
                    <a:ext uri="{9D8B030D-6E8A-4147-A177-3AD203B41FA5}">
                      <a16:colId xmlns:a16="http://schemas.microsoft.com/office/drawing/2014/main" val="518282287"/>
                    </a:ext>
                  </a:extLst>
                </a:gridCol>
                <a:gridCol w="1036046">
                  <a:extLst>
                    <a:ext uri="{9D8B030D-6E8A-4147-A177-3AD203B41FA5}">
                      <a16:colId xmlns:a16="http://schemas.microsoft.com/office/drawing/2014/main" val="2791229489"/>
                    </a:ext>
                  </a:extLst>
                </a:gridCol>
                <a:gridCol w="1270081">
                  <a:extLst>
                    <a:ext uri="{9D8B030D-6E8A-4147-A177-3AD203B41FA5}">
                      <a16:colId xmlns:a16="http://schemas.microsoft.com/office/drawing/2014/main" val="2505585234"/>
                    </a:ext>
                  </a:extLst>
                </a:gridCol>
                <a:gridCol w="1205203">
                  <a:extLst>
                    <a:ext uri="{9D8B030D-6E8A-4147-A177-3AD203B41FA5}">
                      <a16:colId xmlns:a16="http://schemas.microsoft.com/office/drawing/2014/main" val="600527010"/>
                    </a:ext>
                  </a:extLst>
                </a:gridCol>
                <a:gridCol w="1187249">
                  <a:extLst>
                    <a:ext uri="{9D8B030D-6E8A-4147-A177-3AD203B41FA5}">
                      <a16:colId xmlns:a16="http://schemas.microsoft.com/office/drawing/2014/main" val="1269612134"/>
                    </a:ext>
                  </a:extLst>
                </a:gridCol>
                <a:gridCol w="1357316">
                  <a:extLst>
                    <a:ext uri="{9D8B030D-6E8A-4147-A177-3AD203B41FA5}">
                      <a16:colId xmlns:a16="http://schemas.microsoft.com/office/drawing/2014/main" val="645122188"/>
                    </a:ext>
                  </a:extLst>
                </a:gridCol>
                <a:gridCol w="1421283">
                  <a:extLst>
                    <a:ext uri="{9D8B030D-6E8A-4147-A177-3AD203B41FA5}">
                      <a16:colId xmlns:a16="http://schemas.microsoft.com/office/drawing/2014/main" val="3270247436"/>
                    </a:ext>
                  </a:extLst>
                </a:gridCol>
                <a:gridCol w="710641">
                  <a:extLst>
                    <a:ext uri="{9D8B030D-6E8A-4147-A177-3AD203B41FA5}">
                      <a16:colId xmlns:a16="http://schemas.microsoft.com/office/drawing/2014/main" val="1710632205"/>
                    </a:ext>
                  </a:extLst>
                </a:gridCol>
                <a:gridCol w="2770800">
                  <a:extLst>
                    <a:ext uri="{9D8B030D-6E8A-4147-A177-3AD203B41FA5}">
                      <a16:colId xmlns:a16="http://schemas.microsoft.com/office/drawing/2014/main" val="37117331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计划编号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零件号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零件名称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数量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申请人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要求完成时间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状态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送件时间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任务类型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优先级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需求描述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3338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P-DNFHG8876-20191102-1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DNFHG8876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右侧围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2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张三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新建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  <a:p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计划检测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L4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9224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P-SNGHFND00-20191102-2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SNGHFND00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底板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1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李四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16:00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新建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  <a:p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临时检测需求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L3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7600017"/>
                  </a:ext>
                </a:extLst>
              </a:tr>
            </a:tbl>
          </a:graphicData>
        </a:graphic>
      </p:graphicFrame>
      <p:sp>
        <p:nvSpPr>
          <p:cNvPr id="6" name="矩形 5">
            <a:extLst>
              <a:ext uri="{FF2B5EF4-FFF2-40B4-BE49-F238E27FC236}">
                <a16:creationId xmlns:a16="http://schemas.microsoft.com/office/drawing/2014/main" id="{20C37B9D-1596-4E9F-8CA9-E82D88C1C02E}"/>
              </a:ext>
            </a:extLst>
          </p:cNvPr>
          <p:cNvSpPr/>
          <p:nvPr/>
        </p:nvSpPr>
        <p:spPr>
          <a:xfrm>
            <a:off x="708433" y="1290827"/>
            <a:ext cx="12645151" cy="143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设计为主子表样式（上、下；左、右），或者其他展示形式。</a:t>
            </a:r>
            <a:endParaRPr lang="en-US" altLang="zh-CN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不做权限控制，登入页面能看到全部任务。</a:t>
            </a:r>
            <a:endParaRPr lang="en-US" altLang="zh-CN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功能项目：针对零件号、零件名称、状态、任务类型、检测平台、提请人、优先级等字段设计过滤条件。</a:t>
            </a:r>
            <a:endParaRPr lang="en-US" altLang="zh-CN" sz="20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FD7C04F-9590-4CDD-941E-806836601C4B}"/>
              </a:ext>
            </a:extLst>
          </p:cNvPr>
          <p:cNvSpPr/>
          <p:nvPr/>
        </p:nvSpPr>
        <p:spPr>
          <a:xfrm>
            <a:off x="510755" y="3989793"/>
            <a:ext cx="587322" cy="2225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复选框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512A1FC-CAD1-4335-B4EA-299CE53D6A92}"/>
              </a:ext>
            </a:extLst>
          </p:cNvPr>
          <p:cNvSpPr/>
          <p:nvPr/>
        </p:nvSpPr>
        <p:spPr>
          <a:xfrm>
            <a:off x="1098077" y="3521893"/>
            <a:ext cx="1645412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接受任务</a:t>
            </a:r>
            <a:endParaRPr lang="zh-CN" altLang="en-US" sz="2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7E47FBC-3EB0-4FE8-A051-1B00DFAE23F2}"/>
              </a:ext>
            </a:extLst>
          </p:cNvPr>
          <p:cNvSpPr/>
          <p:nvPr/>
        </p:nvSpPr>
        <p:spPr>
          <a:xfrm>
            <a:off x="2943141" y="6447322"/>
            <a:ext cx="93058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挂起</a:t>
            </a:r>
            <a:endParaRPr lang="zh-CN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95ACEDC-52BE-4948-98BA-2F5D7F79BE0F}"/>
              </a:ext>
            </a:extLst>
          </p:cNvPr>
          <p:cNvSpPr/>
          <p:nvPr/>
        </p:nvSpPr>
        <p:spPr>
          <a:xfrm>
            <a:off x="1098076" y="2959100"/>
            <a:ext cx="14710411" cy="4439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过滤条件</a:t>
            </a:r>
            <a:endParaRPr lang="zh-CN" altLang="en-US" sz="24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9B39A2B-6EAC-46C7-9714-4EDD5B15EA0D}"/>
              </a:ext>
            </a:extLst>
          </p:cNvPr>
          <p:cNvSpPr/>
          <p:nvPr/>
        </p:nvSpPr>
        <p:spPr>
          <a:xfrm>
            <a:off x="4705094" y="3519634"/>
            <a:ext cx="1645412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缺件呼叫</a:t>
            </a:r>
            <a:endParaRPr lang="zh-CN" altLang="en-US" sz="24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C688780-0EEA-4E1A-8F07-90889AB7A8AE}"/>
              </a:ext>
            </a:extLst>
          </p:cNvPr>
          <p:cNvSpPr/>
          <p:nvPr/>
        </p:nvSpPr>
        <p:spPr>
          <a:xfrm>
            <a:off x="6602540" y="3521893"/>
            <a:ext cx="1474659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确认收件</a:t>
            </a:r>
            <a:endParaRPr lang="zh-CN" altLang="en-US" sz="24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E48480C-1C48-4BBA-A1B7-50D27FAD6C3B}"/>
              </a:ext>
            </a:extLst>
          </p:cNvPr>
          <p:cNvSpPr/>
          <p:nvPr/>
        </p:nvSpPr>
        <p:spPr>
          <a:xfrm>
            <a:off x="5070755" y="6471722"/>
            <a:ext cx="95929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开始</a:t>
            </a:r>
            <a:endParaRPr lang="zh-CN" altLang="en-US" sz="24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EF03FBC-A621-4E0F-8B7A-5B1EA09C649E}"/>
              </a:ext>
            </a:extLst>
          </p:cNvPr>
          <p:cNvSpPr/>
          <p:nvPr/>
        </p:nvSpPr>
        <p:spPr>
          <a:xfrm>
            <a:off x="6203166" y="6471722"/>
            <a:ext cx="95929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暂停</a:t>
            </a:r>
            <a:endParaRPr lang="zh-CN" altLang="en-US" sz="24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CFFDB9A8-7A01-4B01-B573-E22FC67C9733}"/>
              </a:ext>
            </a:extLst>
          </p:cNvPr>
          <p:cNvSpPr/>
          <p:nvPr/>
        </p:nvSpPr>
        <p:spPr>
          <a:xfrm>
            <a:off x="7349262" y="6471722"/>
            <a:ext cx="95929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继续</a:t>
            </a:r>
            <a:endParaRPr lang="zh-CN" altLang="en-US" sz="24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7C5D3CF-591E-47DD-9845-D6F6C105F5E0}"/>
              </a:ext>
            </a:extLst>
          </p:cNvPr>
          <p:cNvSpPr/>
          <p:nvPr/>
        </p:nvSpPr>
        <p:spPr>
          <a:xfrm>
            <a:off x="8544121" y="6461093"/>
            <a:ext cx="95929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完成</a:t>
            </a:r>
            <a:endParaRPr lang="zh-CN" altLang="en-US" sz="24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34EA1259-9B0D-44D1-AA75-D06C8FABF4A7}"/>
              </a:ext>
            </a:extLst>
          </p:cNvPr>
          <p:cNvSpPr/>
          <p:nvPr/>
        </p:nvSpPr>
        <p:spPr>
          <a:xfrm>
            <a:off x="2869908" y="3526223"/>
            <a:ext cx="1645412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拒绝任务</a:t>
            </a:r>
            <a:endParaRPr lang="zh-CN" altLang="en-US" sz="2400" dirty="0"/>
          </a:p>
        </p:txBody>
      </p:sp>
      <p:graphicFrame>
        <p:nvGraphicFramePr>
          <p:cNvPr id="20" name="表格 5">
            <a:extLst>
              <a:ext uri="{FF2B5EF4-FFF2-40B4-BE49-F238E27FC236}">
                <a16:creationId xmlns:a16="http://schemas.microsoft.com/office/drawing/2014/main" id="{3F9041A4-99AF-47B1-ADDE-37E6DAD596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703925"/>
              </p:ext>
            </p:extLst>
          </p:nvPr>
        </p:nvGraphicFramePr>
        <p:xfrm>
          <a:off x="1152441" y="7019127"/>
          <a:ext cx="14656047" cy="1529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9006">
                  <a:extLst>
                    <a:ext uri="{9D8B030D-6E8A-4147-A177-3AD203B41FA5}">
                      <a16:colId xmlns:a16="http://schemas.microsoft.com/office/drawing/2014/main" val="1324875738"/>
                    </a:ext>
                  </a:extLst>
                </a:gridCol>
                <a:gridCol w="1623553">
                  <a:extLst>
                    <a:ext uri="{9D8B030D-6E8A-4147-A177-3AD203B41FA5}">
                      <a16:colId xmlns:a16="http://schemas.microsoft.com/office/drawing/2014/main" val="3685457240"/>
                    </a:ext>
                  </a:extLst>
                </a:gridCol>
                <a:gridCol w="1460500">
                  <a:extLst>
                    <a:ext uri="{9D8B030D-6E8A-4147-A177-3AD203B41FA5}">
                      <a16:colId xmlns:a16="http://schemas.microsoft.com/office/drawing/2014/main" val="252551397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3535944606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2505585234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600527010"/>
                    </a:ext>
                  </a:extLst>
                </a:gridCol>
                <a:gridCol w="2044700">
                  <a:extLst>
                    <a:ext uri="{9D8B030D-6E8A-4147-A177-3AD203B41FA5}">
                      <a16:colId xmlns:a16="http://schemas.microsoft.com/office/drawing/2014/main" val="645122188"/>
                    </a:ext>
                  </a:extLst>
                </a:gridCol>
                <a:gridCol w="2120900">
                  <a:extLst>
                    <a:ext uri="{9D8B030D-6E8A-4147-A177-3AD203B41FA5}">
                      <a16:colId xmlns:a16="http://schemas.microsoft.com/office/drawing/2014/main" val="3270247436"/>
                    </a:ext>
                  </a:extLst>
                </a:gridCol>
                <a:gridCol w="2790988">
                  <a:extLst>
                    <a:ext uri="{9D8B030D-6E8A-4147-A177-3AD203B41FA5}">
                      <a16:colId xmlns:a16="http://schemas.microsoft.com/office/drawing/2014/main" val="37117331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计划编号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计划开始时间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计划结束时间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检测平台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检验人员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状态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实际开始时间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实际结束时间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检测结果描述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3338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P-DNFHG8876-20191102-2-1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平台一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王五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新建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9224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P-SNGHFND00-20191102-2-2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平台一主臂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王五</a:t>
                      </a:r>
                    </a:p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新建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7600017"/>
                  </a:ext>
                </a:extLst>
              </a:tr>
            </a:tbl>
          </a:graphicData>
        </a:graphic>
      </p:graphicFrame>
      <p:sp>
        <p:nvSpPr>
          <p:cNvPr id="21" name="矩形 20">
            <a:extLst>
              <a:ext uri="{FF2B5EF4-FFF2-40B4-BE49-F238E27FC236}">
                <a16:creationId xmlns:a16="http://schemas.microsoft.com/office/drawing/2014/main" id="{3EA95243-5612-4D1D-A89A-49E1603F6C60}"/>
              </a:ext>
            </a:extLst>
          </p:cNvPr>
          <p:cNvSpPr/>
          <p:nvPr/>
        </p:nvSpPr>
        <p:spPr>
          <a:xfrm>
            <a:off x="456390" y="7019127"/>
            <a:ext cx="587322" cy="1529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复选框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C545B2AA-CBB9-40D8-8B47-67949FBF05F9}"/>
              </a:ext>
            </a:extLst>
          </p:cNvPr>
          <p:cNvSpPr/>
          <p:nvPr/>
        </p:nvSpPr>
        <p:spPr>
          <a:xfrm>
            <a:off x="1160372" y="6457072"/>
            <a:ext cx="1645412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分配检测平台</a:t>
            </a:r>
            <a:endParaRPr lang="zh-CN" altLang="en-US" sz="24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A1F043D-CE3D-4443-B08F-7CB067F4C44D}"/>
              </a:ext>
            </a:extLst>
          </p:cNvPr>
          <p:cNvSpPr/>
          <p:nvPr/>
        </p:nvSpPr>
        <p:spPr>
          <a:xfrm>
            <a:off x="4006948" y="6457072"/>
            <a:ext cx="93058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取消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90924884"/>
      </p:ext>
    </p:extLst>
  </p:cSld>
  <p:clrMapOvr>
    <a:masterClrMapping/>
  </p:clrMapOvr>
  <p:transition spd="med">
    <p:pull dir="r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矩形 258">
            <a:extLst>
              <a:ext uri="{FF2B5EF4-FFF2-40B4-BE49-F238E27FC236}">
                <a16:creationId xmlns:a16="http://schemas.microsoft.com/office/drawing/2014/main" id="{AE702DCE-71A2-43F2-9D06-AAD9F0A0CB34}"/>
              </a:ext>
            </a:extLst>
          </p:cNvPr>
          <p:cNvSpPr/>
          <p:nvPr/>
        </p:nvSpPr>
        <p:spPr>
          <a:xfrm>
            <a:off x="577804" y="776128"/>
            <a:ext cx="11740470" cy="55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任务列表页面：</a:t>
            </a: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F46EFF56-367C-46CA-96DD-C430C1958B5A}"/>
              </a:ext>
            </a:extLst>
          </p:cNvPr>
          <p:cNvSpPr/>
          <p:nvPr/>
        </p:nvSpPr>
        <p:spPr>
          <a:xfrm>
            <a:off x="1802524" y="1637492"/>
            <a:ext cx="1645412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接受任务</a:t>
            </a:r>
            <a:endParaRPr lang="zh-CN" altLang="en-US" sz="2400" dirty="0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8D0DFC0B-7D14-47D2-8DBB-6460429C1D68}"/>
              </a:ext>
            </a:extLst>
          </p:cNvPr>
          <p:cNvSpPr/>
          <p:nvPr/>
        </p:nvSpPr>
        <p:spPr>
          <a:xfrm>
            <a:off x="721424" y="1622414"/>
            <a:ext cx="10438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zh-CN" altLang="en-US" sz="2000" dirty="0"/>
              <a:t>点击</a:t>
            </a:r>
            <a:endParaRPr lang="zh-CN" altLang="en-US" sz="2800" dirty="0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1FDFB5B6-43D2-40B7-ADBB-90647319754B}"/>
              </a:ext>
            </a:extLst>
          </p:cNvPr>
          <p:cNvSpPr/>
          <p:nvPr/>
        </p:nvSpPr>
        <p:spPr>
          <a:xfrm>
            <a:off x="3602232" y="1651262"/>
            <a:ext cx="943885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/>
              <a:t>任务状态更新为“接受任务”，并且拆分为子任务。</a:t>
            </a:r>
            <a:endParaRPr lang="zh-CN" altLang="en-US" sz="2800" dirty="0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E197A318-324A-4162-9D4E-D58AE8E2229D}"/>
              </a:ext>
            </a:extLst>
          </p:cNvPr>
          <p:cNvSpPr/>
          <p:nvPr/>
        </p:nvSpPr>
        <p:spPr>
          <a:xfrm>
            <a:off x="1802524" y="2393477"/>
            <a:ext cx="1645412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拒绝任务</a:t>
            </a:r>
            <a:endParaRPr lang="zh-CN" altLang="en-US" sz="2400" dirty="0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7A6B5EAE-D328-4107-BCEB-D45E28005316}"/>
              </a:ext>
            </a:extLst>
          </p:cNvPr>
          <p:cNvSpPr/>
          <p:nvPr/>
        </p:nvSpPr>
        <p:spPr>
          <a:xfrm>
            <a:off x="721424" y="2370200"/>
            <a:ext cx="10438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zh-CN" altLang="en-US" sz="2000" dirty="0"/>
              <a:t>点击</a:t>
            </a:r>
            <a:endParaRPr lang="zh-CN" altLang="en-US" sz="2800" dirty="0"/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0F773640-672E-4699-958B-6CDB693F7CB4}"/>
              </a:ext>
            </a:extLst>
          </p:cNvPr>
          <p:cNvSpPr/>
          <p:nvPr/>
        </p:nvSpPr>
        <p:spPr>
          <a:xfrm>
            <a:off x="3725182" y="2385515"/>
            <a:ext cx="42433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/>
              <a:t>任务状态更新为“拒绝”。</a:t>
            </a:r>
            <a:endParaRPr lang="zh-CN" altLang="en-US" sz="2800" dirty="0"/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F37C11FB-6B2A-4E1E-ACC8-2D7EE4A0370D}"/>
              </a:ext>
            </a:extLst>
          </p:cNvPr>
          <p:cNvSpPr/>
          <p:nvPr/>
        </p:nvSpPr>
        <p:spPr>
          <a:xfrm>
            <a:off x="1765300" y="3275359"/>
            <a:ext cx="1645412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缺件呼叫</a:t>
            </a:r>
            <a:endParaRPr lang="zh-CN" altLang="en-US" sz="2400" dirty="0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1B08F069-E27A-4A85-AAEC-CE190C821ABD}"/>
              </a:ext>
            </a:extLst>
          </p:cNvPr>
          <p:cNvSpPr/>
          <p:nvPr/>
        </p:nvSpPr>
        <p:spPr>
          <a:xfrm>
            <a:off x="692834" y="3232435"/>
            <a:ext cx="10438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zh-CN" altLang="en-US" sz="2000" dirty="0"/>
              <a:t>点击</a:t>
            </a:r>
            <a:endParaRPr lang="zh-CN" altLang="en-US" sz="2800" dirty="0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3CDE6235-53CD-4771-AC91-988C5421929C}"/>
              </a:ext>
            </a:extLst>
          </p:cNvPr>
          <p:cNvSpPr/>
          <p:nvPr/>
        </p:nvSpPr>
        <p:spPr>
          <a:xfrm>
            <a:off x="3602232" y="2967838"/>
            <a:ext cx="10555250" cy="96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调用发送短信</a:t>
            </a:r>
            <a:r>
              <a:rPr lang="en-US" altLang="zh-CN" sz="2000" dirty="0"/>
              <a:t>API</a:t>
            </a:r>
            <a:r>
              <a:rPr lang="zh-CN" altLang="en-US" sz="2000" dirty="0"/>
              <a:t>（高杰提供），零件责任人发送短信。并记录呼叫时间及次数（如果呼叫时间不为空，则不更新，即，记录的时间是最早的一次呼叫）。</a:t>
            </a:r>
            <a:endParaRPr lang="zh-CN" altLang="en-US" sz="2800" dirty="0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0A9630F3-EB6C-4F1E-B65B-D9EF011105F2}"/>
              </a:ext>
            </a:extLst>
          </p:cNvPr>
          <p:cNvSpPr/>
          <p:nvPr/>
        </p:nvSpPr>
        <p:spPr>
          <a:xfrm>
            <a:off x="1802524" y="4406650"/>
            <a:ext cx="1645412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确认收件</a:t>
            </a:r>
            <a:endParaRPr lang="zh-CN" altLang="en-US" sz="2400" dirty="0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DD5CA07C-50DE-4DC3-8490-F48DBA555E7F}"/>
              </a:ext>
            </a:extLst>
          </p:cNvPr>
          <p:cNvSpPr/>
          <p:nvPr/>
        </p:nvSpPr>
        <p:spPr>
          <a:xfrm>
            <a:off x="692834" y="4383373"/>
            <a:ext cx="10438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zh-CN" altLang="en-US" sz="2000" dirty="0"/>
              <a:t>点击</a:t>
            </a:r>
            <a:endParaRPr lang="zh-CN" altLang="en-US" sz="2800" dirty="0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278BC2F5-08E5-4C52-B229-0CAC1DC2DEBF}"/>
              </a:ext>
            </a:extLst>
          </p:cNvPr>
          <p:cNvSpPr/>
          <p:nvPr/>
        </p:nvSpPr>
        <p:spPr>
          <a:xfrm>
            <a:off x="3725182" y="4380373"/>
            <a:ext cx="943885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/>
              <a:t>任务状态更新为“已送件”，并记录送件时间。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048871717"/>
      </p:ext>
    </p:extLst>
  </p:cSld>
  <p:clrMapOvr>
    <a:masterClrMapping/>
  </p:clrMapOvr>
  <p:transition spd="med">
    <p:pull dir="r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矩形 258">
            <a:extLst>
              <a:ext uri="{FF2B5EF4-FFF2-40B4-BE49-F238E27FC236}">
                <a16:creationId xmlns:a16="http://schemas.microsoft.com/office/drawing/2014/main" id="{AE702DCE-71A2-43F2-9D06-AAD9F0A0CB34}"/>
              </a:ext>
            </a:extLst>
          </p:cNvPr>
          <p:cNvSpPr/>
          <p:nvPr/>
        </p:nvSpPr>
        <p:spPr>
          <a:xfrm>
            <a:off x="577804" y="776128"/>
            <a:ext cx="11740470" cy="55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任务列表页面：</a:t>
            </a:r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8430B77A-D1D5-4F5A-B4A6-82442D271DB5}"/>
              </a:ext>
            </a:extLst>
          </p:cNvPr>
          <p:cNvSpPr/>
          <p:nvPr/>
        </p:nvSpPr>
        <p:spPr>
          <a:xfrm>
            <a:off x="1674673" y="1586682"/>
            <a:ext cx="1645412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分配检测平台</a:t>
            </a:r>
            <a:endParaRPr lang="zh-CN" altLang="en-US" sz="2400" dirty="0"/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006480EC-F334-4D55-A599-5AEB038843C9}"/>
              </a:ext>
            </a:extLst>
          </p:cNvPr>
          <p:cNvSpPr/>
          <p:nvPr/>
        </p:nvSpPr>
        <p:spPr>
          <a:xfrm>
            <a:off x="622593" y="1551133"/>
            <a:ext cx="10438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zh-CN" altLang="en-US" sz="2000" dirty="0"/>
              <a:t>点击</a:t>
            </a:r>
            <a:endParaRPr lang="zh-CN" altLang="en-US" sz="2800" dirty="0"/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id="{31DEF9C0-BF70-46C0-813C-0E94728CC1DA}"/>
              </a:ext>
            </a:extLst>
          </p:cNvPr>
          <p:cNvSpPr/>
          <p:nvPr/>
        </p:nvSpPr>
        <p:spPr>
          <a:xfrm>
            <a:off x="5783952" y="2181017"/>
            <a:ext cx="10464800" cy="747642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4DAEF8DF-048D-4F72-B741-EFE7CACBD4E5}"/>
              </a:ext>
            </a:extLst>
          </p:cNvPr>
          <p:cNvSpPr/>
          <p:nvPr/>
        </p:nvSpPr>
        <p:spPr>
          <a:xfrm>
            <a:off x="7371452" y="2816018"/>
            <a:ext cx="3187700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</a:rPr>
              <a:t>内容带出，不可编辑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1" name="文本框 100">
            <a:extLst>
              <a:ext uri="{FF2B5EF4-FFF2-40B4-BE49-F238E27FC236}">
                <a16:creationId xmlns:a16="http://schemas.microsoft.com/office/drawing/2014/main" id="{F0E4D811-205B-48B5-997E-0AFF95572890}"/>
              </a:ext>
            </a:extLst>
          </p:cNvPr>
          <p:cNvSpPr txBox="1"/>
          <p:nvPr/>
        </p:nvSpPr>
        <p:spPr>
          <a:xfrm>
            <a:off x="6025252" y="2816018"/>
            <a:ext cx="144780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子任务编号</a:t>
            </a:r>
          </a:p>
        </p:txBody>
      </p:sp>
      <p:sp>
        <p:nvSpPr>
          <p:cNvPr id="102" name="文本框 101">
            <a:extLst>
              <a:ext uri="{FF2B5EF4-FFF2-40B4-BE49-F238E27FC236}">
                <a16:creationId xmlns:a16="http://schemas.microsoft.com/office/drawing/2014/main" id="{D362C224-427E-4FA2-9F0B-4F2588CA5B0C}"/>
              </a:ext>
            </a:extLst>
          </p:cNvPr>
          <p:cNvSpPr txBox="1"/>
          <p:nvPr/>
        </p:nvSpPr>
        <p:spPr>
          <a:xfrm>
            <a:off x="6222102" y="3620286"/>
            <a:ext cx="14478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零件号</a:t>
            </a:r>
          </a:p>
        </p:txBody>
      </p:sp>
      <p:sp>
        <p:nvSpPr>
          <p:cNvPr id="103" name="矩形 102">
            <a:extLst>
              <a:ext uri="{FF2B5EF4-FFF2-40B4-BE49-F238E27FC236}">
                <a16:creationId xmlns:a16="http://schemas.microsoft.com/office/drawing/2014/main" id="{0C6BF245-7992-43A0-9C6F-CD90126B2D0C}"/>
              </a:ext>
            </a:extLst>
          </p:cNvPr>
          <p:cNvSpPr/>
          <p:nvPr/>
        </p:nvSpPr>
        <p:spPr>
          <a:xfrm>
            <a:off x="7371452" y="3589508"/>
            <a:ext cx="3187700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</a:rPr>
              <a:t>内容带出，不可编辑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15C97466-D77F-4937-BFBD-8A05EBF4D85E}"/>
              </a:ext>
            </a:extLst>
          </p:cNvPr>
          <p:cNvSpPr txBox="1"/>
          <p:nvPr/>
        </p:nvSpPr>
        <p:spPr>
          <a:xfrm>
            <a:off x="10800452" y="3643967"/>
            <a:ext cx="14478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零件名称</a:t>
            </a:r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C40B0073-E050-42FE-B90F-90F8BE073B6F}"/>
              </a:ext>
            </a:extLst>
          </p:cNvPr>
          <p:cNvSpPr/>
          <p:nvPr/>
        </p:nvSpPr>
        <p:spPr>
          <a:xfrm>
            <a:off x="12146652" y="3613189"/>
            <a:ext cx="3187700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</a:rPr>
              <a:t>内容带出，不可编辑</a:t>
            </a: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71734F2A-9D04-4F1E-B3AD-C1741C759A48}"/>
              </a:ext>
            </a:extLst>
          </p:cNvPr>
          <p:cNvSpPr txBox="1"/>
          <p:nvPr/>
        </p:nvSpPr>
        <p:spPr>
          <a:xfrm>
            <a:off x="6222102" y="4349825"/>
            <a:ext cx="101600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要求完成时间</a:t>
            </a:r>
          </a:p>
        </p:txBody>
      </p:sp>
      <p:sp>
        <p:nvSpPr>
          <p:cNvPr id="107" name="矩形 106">
            <a:extLst>
              <a:ext uri="{FF2B5EF4-FFF2-40B4-BE49-F238E27FC236}">
                <a16:creationId xmlns:a16="http://schemas.microsoft.com/office/drawing/2014/main" id="{A6110B7E-E029-4610-96D6-06F07D654F52}"/>
              </a:ext>
            </a:extLst>
          </p:cNvPr>
          <p:cNvSpPr/>
          <p:nvPr/>
        </p:nvSpPr>
        <p:spPr>
          <a:xfrm>
            <a:off x="7371452" y="4472936"/>
            <a:ext cx="3187700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</a:rPr>
              <a:t>内容带出，不可编辑</a:t>
            </a:r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E8F5B238-A5CB-4B58-99E8-CDC68960998B}"/>
              </a:ext>
            </a:extLst>
          </p:cNvPr>
          <p:cNvSpPr/>
          <p:nvPr/>
        </p:nvSpPr>
        <p:spPr>
          <a:xfrm>
            <a:off x="7371452" y="8188417"/>
            <a:ext cx="8115300" cy="123305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文本框 108">
            <a:extLst>
              <a:ext uri="{FF2B5EF4-FFF2-40B4-BE49-F238E27FC236}">
                <a16:creationId xmlns:a16="http://schemas.microsoft.com/office/drawing/2014/main" id="{71F80F9E-0279-4E96-AAE3-EEC66DCCB7C2}"/>
              </a:ext>
            </a:extLst>
          </p:cNvPr>
          <p:cNvSpPr txBox="1"/>
          <p:nvPr/>
        </p:nvSpPr>
        <p:spPr>
          <a:xfrm>
            <a:off x="6241152" y="8122467"/>
            <a:ext cx="101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需求描述</a:t>
            </a:r>
          </a:p>
        </p:txBody>
      </p:sp>
      <p:sp>
        <p:nvSpPr>
          <p:cNvPr id="110" name="文本框 109">
            <a:extLst>
              <a:ext uri="{FF2B5EF4-FFF2-40B4-BE49-F238E27FC236}">
                <a16:creationId xmlns:a16="http://schemas.microsoft.com/office/drawing/2014/main" id="{D5632D46-5E54-44C5-B21A-217FE488D8EA}"/>
              </a:ext>
            </a:extLst>
          </p:cNvPr>
          <p:cNvSpPr txBox="1"/>
          <p:nvPr/>
        </p:nvSpPr>
        <p:spPr>
          <a:xfrm>
            <a:off x="11130652" y="4503003"/>
            <a:ext cx="10160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优先级</a:t>
            </a:r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0A7E5C77-30F3-451A-BA00-098E472DD95C}"/>
              </a:ext>
            </a:extLst>
          </p:cNvPr>
          <p:cNvSpPr/>
          <p:nvPr/>
        </p:nvSpPr>
        <p:spPr>
          <a:xfrm>
            <a:off x="12146652" y="4468377"/>
            <a:ext cx="3187700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800" dirty="0">
                <a:solidFill>
                  <a:schemeClr val="tx1"/>
                </a:solidFill>
              </a:rPr>
              <a:t>内容带出，可编辑</a:t>
            </a:r>
          </a:p>
        </p:txBody>
      </p:sp>
      <p:sp>
        <p:nvSpPr>
          <p:cNvPr id="112" name="等腰三角形 111">
            <a:extLst>
              <a:ext uri="{FF2B5EF4-FFF2-40B4-BE49-F238E27FC236}">
                <a16:creationId xmlns:a16="http://schemas.microsoft.com/office/drawing/2014/main" id="{00B1F1C2-0836-44C1-BF80-C2603626F7A1}"/>
              </a:ext>
            </a:extLst>
          </p:cNvPr>
          <p:cNvSpPr/>
          <p:nvPr/>
        </p:nvSpPr>
        <p:spPr>
          <a:xfrm rot="10800000">
            <a:off x="14805716" y="4561370"/>
            <a:ext cx="444500" cy="341743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F05361F9-1F8D-4E84-BB0A-0FF5AB191CE3}"/>
              </a:ext>
            </a:extLst>
          </p:cNvPr>
          <p:cNvSpPr txBox="1"/>
          <p:nvPr/>
        </p:nvSpPr>
        <p:spPr>
          <a:xfrm>
            <a:off x="6222102" y="5273886"/>
            <a:ext cx="101600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任务类型</a:t>
            </a:r>
          </a:p>
        </p:txBody>
      </p:sp>
      <p:sp>
        <p:nvSpPr>
          <p:cNvPr id="114" name="矩形 113">
            <a:extLst>
              <a:ext uri="{FF2B5EF4-FFF2-40B4-BE49-F238E27FC236}">
                <a16:creationId xmlns:a16="http://schemas.microsoft.com/office/drawing/2014/main" id="{905AF91D-7394-46ED-98AE-2DE7ED493520}"/>
              </a:ext>
            </a:extLst>
          </p:cNvPr>
          <p:cNvSpPr/>
          <p:nvPr/>
        </p:nvSpPr>
        <p:spPr>
          <a:xfrm>
            <a:off x="7371452" y="5396997"/>
            <a:ext cx="3187700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800">
                <a:solidFill>
                  <a:schemeClr val="tx1"/>
                </a:solidFill>
              </a:rPr>
              <a:t>内容带出，可编辑</a:t>
            </a:r>
            <a:endParaRPr lang="zh-CN" altLang="en-US" sz="1800" dirty="0">
              <a:solidFill>
                <a:schemeClr val="tx1"/>
              </a:solidFill>
            </a:endParaRPr>
          </a:p>
        </p:txBody>
      </p:sp>
      <p:sp>
        <p:nvSpPr>
          <p:cNvPr id="115" name="等腰三角形 114">
            <a:extLst>
              <a:ext uri="{FF2B5EF4-FFF2-40B4-BE49-F238E27FC236}">
                <a16:creationId xmlns:a16="http://schemas.microsoft.com/office/drawing/2014/main" id="{6E0ED84D-0238-45EE-8F5B-B828FF7802D1}"/>
              </a:ext>
            </a:extLst>
          </p:cNvPr>
          <p:cNvSpPr/>
          <p:nvPr/>
        </p:nvSpPr>
        <p:spPr>
          <a:xfrm rot="10800000">
            <a:off x="10015434" y="5473336"/>
            <a:ext cx="444500" cy="341743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文本框 115">
            <a:extLst>
              <a:ext uri="{FF2B5EF4-FFF2-40B4-BE49-F238E27FC236}">
                <a16:creationId xmlns:a16="http://schemas.microsoft.com/office/drawing/2014/main" id="{40F9BFE3-C0A9-4152-B34B-089B7217E583}"/>
              </a:ext>
            </a:extLst>
          </p:cNvPr>
          <p:cNvSpPr txBox="1"/>
          <p:nvPr/>
        </p:nvSpPr>
        <p:spPr>
          <a:xfrm>
            <a:off x="6025252" y="2313303"/>
            <a:ext cx="144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任务详情：</a:t>
            </a: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F0FAE17F-FD75-4F45-8570-91E88EDE9BEE}"/>
              </a:ext>
            </a:extLst>
          </p:cNvPr>
          <p:cNvSpPr txBox="1"/>
          <p:nvPr/>
        </p:nvSpPr>
        <p:spPr>
          <a:xfrm>
            <a:off x="6353070" y="7182086"/>
            <a:ext cx="101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检测平台</a:t>
            </a:r>
          </a:p>
        </p:txBody>
      </p:sp>
      <p:sp>
        <p:nvSpPr>
          <p:cNvPr id="118" name="矩形 117">
            <a:extLst>
              <a:ext uri="{FF2B5EF4-FFF2-40B4-BE49-F238E27FC236}">
                <a16:creationId xmlns:a16="http://schemas.microsoft.com/office/drawing/2014/main" id="{AE06A146-9A2D-4B94-A792-0506B91B84D6}"/>
              </a:ext>
            </a:extLst>
          </p:cNvPr>
          <p:cNvSpPr/>
          <p:nvPr/>
        </p:nvSpPr>
        <p:spPr>
          <a:xfrm>
            <a:off x="7284934" y="7196712"/>
            <a:ext cx="3187700" cy="46166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8D1ED620-F6C4-4886-9E1E-490C57BBA249}"/>
              </a:ext>
            </a:extLst>
          </p:cNvPr>
          <p:cNvSpPr txBox="1"/>
          <p:nvPr/>
        </p:nvSpPr>
        <p:spPr>
          <a:xfrm>
            <a:off x="11031434" y="7216712"/>
            <a:ext cx="101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检验</a:t>
            </a:r>
            <a:endParaRPr lang="en-US" altLang="zh-CN" sz="2000" dirty="0"/>
          </a:p>
          <a:p>
            <a:r>
              <a:rPr lang="zh-CN" altLang="en-US" sz="2000" dirty="0"/>
              <a:t>人员</a:t>
            </a:r>
          </a:p>
        </p:txBody>
      </p:sp>
      <p:sp>
        <p:nvSpPr>
          <p:cNvPr id="120" name="矩形 119">
            <a:extLst>
              <a:ext uri="{FF2B5EF4-FFF2-40B4-BE49-F238E27FC236}">
                <a16:creationId xmlns:a16="http://schemas.microsoft.com/office/drawing/2014/main" id="{CC9FACC4-0AD8-4118-9849-1537FF90CD69}"/>
              </a:ext>
            </a:extLst>
          </p:cNvPr>
          <p:cNvSpPr/>
          <p:nvPr/>
        </p:nvSpPr>
        <p:spPr>
          <a:xfrm>
            <a:off x="12047434" y="7182086"/>
            <a:ext cx="3187700" cy="46166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等腰三角形 120">
            <a:extLst>
              <a:ext uri="{FF2B5EF4-FFF2-40B4-BE49-F238E27FC236}">
                <a16:creationId xmlns:a16="http://schemas.microsoft.com/office/drawing/2014/main" id="{940B4DF9-18A9-4C24-B36D-420E2AE2305B}"/>
              </a:ext>
            </a:extLst>
          </p:cNvPr>
          <p:cNvSpPr/>
          <p:nvPr/>
        </p:nvSpPr>
        <p:spPr>
          <a:xfrm rot="10800000">
            <a:off x="14706498" y="7275079"/>
            <a:ext cx="444500" cy="341743"/>
          </a:xfrm>
          <a:prstGeom prst="triangl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等腰三角形 121">
            <a:extLst>
              <a:ext uri="{FF2B5EF4-FFF2-40B4-BE49-F238E27FC236}">
                <a16:creationId xmlns:a16="http://schemas.microsoft.com/office/drawing/2014/main" id="{F71E48EA-9674-427E-A9AE-6B884D47B349}"/>
              </a:ext>
            </a:extLst>
          </p:cNvPr>
          <p:cNvSpPr/>
          <p:nvPr/>
        </p:nvSpPr>
        <p:spPr>
          <a:xfrm rot="10800000">
            <a:off x="10011293" y="7271174"/>
            <a:ext cx="444500" cy="341743"/>
          </a:xfrm>
          <a:prstGeom prst="triangl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CA46A784-E9E1-4588-9C5F-681F9B797D80}"/>
              </a:ext>
            </a:extLst>
          </p:cNvPr>
          <p:cNvSpPr txBox="1"/>
          <p:nvPr/>
        </p:nvSpPr>
        <p:spPr>
          <a:xfrm>
            <a:off x="6222102" y="6302669"/>
            <a:ext cx="101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计划开始时间</a:t>
            </a:r>
          </a:p>
        </p:txBody>
      </p:sp>
      <p:sp>
        <p:nvSpPr>
          <p:cNvPr id="124" name="矩形 123">
            <a:extLst>
              <a:ext uri="{FF2B5EF4-FFF2-40B4-BE49-F238E27FC236}">
                <a16:creationId xmlns:a16="http://schemas.microsoft.com/office/drawing/2014/main" id="{3EE44397-805D-47D1-848B-E2707531EE05}"/>
              </a:ext>
            </a:extLst>
          </p:cNvPr>
          <p:cNvSpPr/>
          <p:nvPr/>
        </p:nvSpPr>
        <p:spPr>
          <a:xfrm>
            <a:off x="7300016" y="6317295"/>
            <a:ext cx="3187700" cy="46166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文本框 124">
            <a:extLst>
              <a:ext uri="{FF2B5EF4-FFF2-40B4-BE49-F238E27FC236}">
                <a16:creationId xmlns:a16="http://schemas.microsoft.com/office/drawing/2014/main" id="{C2209F77-E9D0-4A17-A1AC-3D216F626675}"/>
              </a:ext>
            </a:extLst>
          </p:cNvPr>
          <p:cNvSpPr txBox="1"/>
          <p:nvPr/>
        </p:nvSpPr>
        <p:spPr>
          <a:xfrm>
            <a:off x="11046516" y="6205287"/>
            <a:ext cx="101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计划完成时间</a:t>
            </a:r>
          </a:p>
        </p:txBody>
      </p:sp>
      <p:sp>
        <p:nvSpPr>
          <p:cNvPr id="126" name="矩形 125">
            <a:extLst>
              <a:ext uri="{FF2B5EF4-FFF2-40B4-BE49-F238E27FC236}">
                <a16:creationId xmlns:a16="http://schemas.microsoft.com/office/drawing/2014/main" id="{0C2E7F0F-ABB0-4E38-B5C9-3FAD4DE67B7C}"/>
              </a:ext>
            </a:extLst>
          </p:cNvPr>
          <p:cNvSpPr/>
          <p:nvPr/>
        </p:nvSpPr>
        <p:spPr>
          <a:xfrm>
            <a:off x="12062516" y="6302669"/>
            <a:ext cx="3187700" cy="46166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等腰三角形 126">
            <a:extLst>
              <a:ext uri="{FF2B5EF4-FFF2-40B4-BE49-F238E27FC236}">
                <a16:creationId xmlns:a16="http://schemas.microsoft.com/office/drawing/2014/main" id="{2EBA9220-B7CC-44DB-BFF7-5E3A4F7C368E}"/>
              </a:ext>
            </a:extLst>
          </p:cNvPr>
          <p:cNvSpPr/>
          <p:nvPr/>
        </p:nvSpPr>
        <p:spPr>
          <a:xfrm rot="10800000">
            <a:off x="14721580" y="6395662"/>
            <a:ext cx="444500" cy="341743"/>
          </a:xfrm>
          <a:prstGeom prst="triangl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矩形 127">
            <a:extLst>
              <a:ext uri="{FF2B5EF4-FFF2-40B4-BE49-F238E27FC236}">
                <a16:creationId xmlns:a16="http://schemas.microsoft.com/office/drawing/2014/main" id="{3FE17DDA-856C-4E67-8D79-5846AD59AD6A}"/>
              </a:ext>
            </a:extLst>
          </p:cNvPr>
          <p:cNvSpPr/>
          <p:nvPr/>
        </p:nvSpPr>
        <p:spPr>
          <a:xfrm>
            <a:off x="3378620" y="1562528"/>
            <a:ext cx="943885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/>
              <a:t>灰色内容不允许编辑。</a:t>
            </a:r>
            <a:endParaRPr lang="zh-CN" altLang="en-US" sz="2800" dirty="0"/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095C2E0C-0CF6-4F79-9CA4-7111D6F0750A}"/>
              </a:ext>
            </a:extLst>
          </p:cNvPr>
          <p:cNvSpPr/>
          <p:nvPr/>
        </p:nvSpPr>
        <p:spPr>
          <a:xfrm>
            <a:off x="622593" y="2050851"/>
            <a:ext cx="4633118" cy="3276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000" dirty="0"/>
              <a:t>计划开始时间，由用户选择。需要判断一下该时间是否落在其他任务时间段内。</a:t>
            </a:r>
            <a:endParaRPr lang="en-US" altLang="zh-CN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000" dirty="0"/>
              <a:t>计划完成时间，根据程序的标准执行时间、零件数量自动计算，允许用户调整。结束时间</a:t>
            </a:r>
            <a:r>
              <a:rPr lang="en-US" altLang="zh-CN" sz="2000" dirty="0"/>
              <a:t>=</a:t>
            </a:r>
            <a:r>
              <a:rPr lang="zh-CN" altLang="en-US" sz="2000" dirty="0"/>
              <a:t>开始时间 </a:t>
            </a:r>
            <a:r>
              <a:rPr lang="en-US" altLang="zh-CN" sz="2000" dirty="0"/>
              <a:t>+ </a:t>
            </a:r>
            <a:r>
              <a:rPr lang="zh-CN" altLang="en-US" sz="2000" dirty="0"/>
              <a:t>程序标准工时，获取零件程序标准工时如下：</a:t>
            </a:r>
            <a:endParaRPr lang="en-US" altLang="zh-CN" sz="2000" dirty="0"/>
          </a:p>
        </p:txBody>
      </p:sp>
      <p:sp>
        <p:nvSpPr>
          <p:cNvPr id="130" name="矩形 129">
            <a:extLst>
              <a:ext uri="{FF2B5EF4-FFF2-40B4-BE49-F238E27FC236}">
                <a16:creationId xmlns:a16="http://schemas.microsoft.com/office/drawing/2014/main" id="{C75A90DE-8D00-42B8-ABA7-144D5D2F20DD}"/>
              </a:ext>
            </a:extLst>
          </p:cNvPr>
          <p:cNvSpPr/>
          <p:nvPr/>
        </p:nvSpPr>
        <p:spPr>
          <a:xfrm>
            <a:off x="547715" y="5549244"/>
            <a:ext cx="1316228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零件表</a:t>
            </a:r>
            <a:endParaRPr lang="zh-CN" altLang="en-US" sz="2400" dirty="0"/>
          </a:p>
        </p:txBody>
      </p:sp>
      <p:sp>
        <p:nvSpPr>
          <p:cNvPr id="131" name="矩形 130">
            <a:extLst>
              <a:ext uri="{FF2B5EF4-FFF2-40B4-BE49-F238E27FC236}">
                <a16:creationId xmlns:a16="http://schemas.microsoft.com/office/drawing/2014/main" id="{5F33A880-3137-4BCA-B3CF-4D17C87B194D}"/>
              </a:ext>
            </a:extLst>
          </p:cNvPr>
          <p:cNvSpPr/>
          <p:nvPr/>
        </p:nvSpPr>
        <p:spPr>
          <a:xfrm>
            <a:off x="2311973" y="5552329"/>
            <a:ext cx="1316228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程序</a:t>
            </a:r>
            <a:endParaRPr lang="zh-CN" altLang="en-US" sz="2400" dirty="0"/>
          </a:p>
        </p:txBody>
      </p:sp>
      <p:sp>
        <p:nvSpPr>
          <p:cNvPr id="132" name="矩形 131">
            <a:extLst>
              <a:ext uri="{FF2B5EF4-FFF2-40B4-BE49-F238E27FC236}">
                <a16:creationId xmlns:a16="http://schemas.microsoft.com/office/drawing/2014/main" id="{2EA138DD-0A9B-4101-A7B0-14487550B13B}"/>
              </a:ext>
            </a:extLst>
          </p:cNvPr>
          <p:cNvSpPr/>
          <p:nvPr/>
        </p:nvSpPr>
        <p:spPr>
          <a:xfrm>
            <a:off x="4076231" y="5549244"/>
            <a:ext cx="1316228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程序</a:t>
            </a:r>
            <a:endParaRPr lang="zh-CN" altLang="en-US" sz="2400" dirty="0"/>
          </a:p>
        </p:txBody>
      </p:sp>
      <p:cxnSp>
        <p:nvCxnSpPr>
          <p:cNvPr id="133" name="直接箭头连接符 132">
            <a:extLst>
              <a:ext uri="{FF2B5EF4-FFF2-40B4-BE49-F238E27FC236}">
                <a16:creationId xmlns:a16="http://schemas.microsoft.com/office/drawing/2014/main" id="{3EE6EE4C-08DB-4E48-93E1-484A16FE4A77}"/>
              </a:ext>
            </a:extLst>
          </p:cNvPr>
          <p:cNvCxnSpPr>
            <a:cxnSpLocks/>
            <a:stCxn id="130" idx="3"/>
            <a:endCxn id="131" idx="1"/>
          </p:cNvCxnSpPr>
          <p:nvPr/>
        </p:nvCxnSpPr>
        <p:spPr>
          <a:xfrm>
            <a:off x="1863943" y="5726022"/>
            <a:ext cx="448030" cy="3085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箭头连接符 133">
            <a:extLst>
              <a:ext uri="{FF2B5EF4-FFF2-40B4-BE49-F238E27FC236}">
                <a16:creationId xmlns:a16="http://schemas.microsoft.com/office/drawing/2014/main" id="{BCAB45A0-FDD2-4A1F-A6D7-557BA782BE64}"/>
              </a:ext>
            </a:extLst>
          </p:cNvPr>
          <p:cNvCxnSpPr>
            <a:cxnSpLocks/>
            <a:stCxn id="131" idx="3"/>
            <a:endCxn id="132" idx="1"/>
          </p:cNvCxnSpPr>
          <p:nvPr/>
        </p:nvCxnSpPr>
        <p:spPr>
          <a:xfrm flipV="1">
            <a:off x="3628201" y="5726022"/>
            <a:ext cx="448030" cy="3085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矩形 134">
            <a:extLst>
              <a:ext uri="{FF2B5EF4-FFF2-40B4-BE49-F238E27FC236}">
                <a16:creationId xmlns:a16="http://schemas.microsoft.com/office/drawing/2014/main" id="{4ADF3C4E-3C94-40E6-8FF7-EF705600B03F}"/>
              </a:ext>
            </a:extLst>
          </p:cNvPr>
          <p:cNvSpPr/>
          <p:nvPr/>
        </p:nvSpPr>
        <p:spPr>
          <a:xfrm>
            <a:off x="717843" y="6160133"/>
            <a:ext cx="4633118" cy="2815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000" dirty="0"/>
              <a:t>检测平台：选择平台、某平台主臂、某平台辅臂。</a:t>
            </a:r>
            <a:endParaRPr lang="en-US" altLang="zh-CN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000" dirty="0"/>
              <a:t>检验人员：下拉框选择。</a:t>
            </a:r>
            <a:endParaRPr lang="en-US" altLang="zh-CN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000" dirty="0"/>
              <a:t>录入上述内容后，任务状态更新为“接受任务”，且将任务拆分为子任务。见后文描述。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2569119527"/>
      </p:ext>
    </p:extLst>
  </p:cSld>
  <p:clrMapOvr>
    <a:masterClrMapping/>
  </p:clrMapOvr>
  <p:transition spd="med">
    <p:pull dir="r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矩形 258">
            <a:extLst>
              <a:ext uri="{FF2B5EF4-FFF2-40B4-BE49-F238E27FC236}">
                <a16:creationId xmlns:a16="http://schemas.microsoft.com/office/drawing/2014/main" id="{AE702DCE-71A2-43F2-9D06-AAD9F0A0CB34}"/>
              </a:ext>
            </a:extLst>
          </p:cNvPr>
          <p:cNvSpPr/>
          <p:nvPr/>
        </p:nvSpPr>
        <p:spPr>
          <a:xfrm>
            <a:off x="577804" y="776128"/>
            <a:ext cx="11740470" cy="55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任务列表页面：</a:t>
            </a:r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046D0876-E62E-4FC3-8A21-56C09B84EC04}"/>
              </a:ext>
            </a:extLst>
          </p:cNvPr>
          <p:cNvSpPr/>
          <p:nvPr/>
        </p:nvSpPr>
        <p:spPr>
          <a:xfrm>
            <a:off x="2034541" y="1801411"/>
            <a:ext cx="93058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挂起</a:t>
            </a:r>
            <a:endParaRPr lang="zh-CN" altLang="en-US" sz="2400" dirty="0"/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80979A7E-C046-4F89-B93F-0865DF516619}"/>
              </a:ext>
            </a:extLst>
          </p:cNvPr>
          <p:cNvSpPr/>
          <p:nvPr/>
        </p:nvSpPr>
        <p:spPr>
          <a:xfrm>
            <a:off x="2005831" y="3227966"/>
            <a:ext cx="95929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暂停</a:t>
            </a:r>
            <a:endParaRPr lang="zh-CN" altLang="en-US" sz="2400" dirty="0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04700066-E3E5-4747-AACF-CA695C159591}"/>
              </a:ext>
            </a:extLst>
          </p:cNvPr>
          <p:cNvSpPr/>
          <p:nvPr/>
        </p:nvSpPr>
        <p:spPr>
          <a:xfrm>
            <a:off x="924851" y="1755335"/>
            <a:ext cx="10438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zh-CN" altLang="en-US" sz="2000" dirty="0"/>
              <a:t>点击</a:t>
            </a:r>
            <a:endParaRPr lang="zh-CN" altLang="en-US" sz="2800" dirty="0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E56E312C-12CC-4543-8A5C-1AF6601B9C87}"/>
              </a:ext>
            </a:extLst>
          </p:cNvPr>
          <p:cNvSpPr/>
          <p:nvPr/>
        </p:nvSpPr>
        <p:spPr>
          <a:xfrm>
            <a:off x="2034541" y="2526088"/>
            <a:ext cx="93058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开始</a:t>
            </a:r>
            <a:endParaRPr lang="zh-CN" altLang="en-US" sz="2400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22F349C-D61D-4F88-BDDA-533F46DAF4A1}"/>
              </a:ext>
            </a:extLst>
          </p:cNvPr>
          <p:cNvSpPr/>
          <p:nvPr/>
        </p:nvSpPr>
        <p:spPr>
          <a:xfrm>
            <a:off x="924851" y="2480012"/>
            <a:ext cx="10438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zh-CN" altLang="en-US" sz="2000" dirty="0"/>
              <a:t>点击</a:t>
            </a:r>
            <a:endParaRPr lang="zh-CN" altLang="en-US" sz="2800" dirty="0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A94344D0-1EDD-4B7D-8F79-447706F9EC5D}"/>
              </a:ext>
            </a:extLst>
          </p:cNvPr>
          <p:cNvSpPr/>
          <p:nvPr/>
        </p:nvSpPr>
        <p:spPr>
          <a:xfrm>
            <a:off x="3183132" y="1816527"/>
            <a:ext cx="64053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/>
              <a:t>任务状态更新为“挂起”。</a:t>
            </a:r>
            <a:endParaRPr lang="zh-CN" altLang="en-US" sz="2800" dirty="0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7426ED91-55CC-47E6-A86F-7BE7CF1EA992}"/>
              </a:ext>
            </a:extLst>
          </p:cNvPr>
          <p:cNvSpPr/>
          <p:nvPr/>
        </p:nvSpPr>
        <p:spPr>
          <a:xfrm>
            <a:off x="3183131" y="2526088"/>
            <a:ext cx="533856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/>
              <a:t>任务状态更新为“执行中”。记录开始时间</a:t>
            </a:r>
            <a:endParaRPr lang="zh-CN" altLang="en-US" sz="2800" dirty="0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CF33DD40-065F-4D7F-9C06-D3EFA93A9957}"/>
              </a:ext>
            </a:extLst>
          </p:cNvPr>
          <p:cNvSpPr/>
          <p:nvPr/>
        </p:nvSpPr>
        <p:spPr>
          <a:xfrm>
            <a:off x="924851" y="3204689"/>
            <a:ext cx="10438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zh-CN" altLang="en-US" sz="2000" dirty="0"/>
              <a:t>点击</a:t>
            </a:r>
            <a:endParaRPr lang="zh-CN" altLang="en-US" sz="2800" dirty="0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B7508E2A-759F-4CF7-A642-F9C8BF097410}"/>
              </a:ext>
            </a:extLst>
          </p:cNvPr>
          <p:cNvSpPr/>
          <p:nvPr/>
        </p:nvSpPr>
        <p:spPr>
          <a:xfrm>
            <a:off x="3183131" y="3204689"/>
            <a:ext cx="501739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/>
              <a:t>任务状态更新为“暂停”。并记录暂停时间</a:t>
            </a:r>
            <a:endParaRPr lang="zh-CN" altLang="en-US" sz="2800" dirty="0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7A878DCD-269B-44BA-A0A9-0E189B8D1B36}"/>
              </a:ext>
            </a:extLst>
          </p:cNvPr>
          <p:cNvSpPr/>
          <p:nvPr/>
        </p:nvSpPr>
        <p:spPr>
          <a:xfrm>
            <a:off x="2005831" y="3977407"/>
            <a:ext cx="95929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继续</a:t>
            </a:r>
            <a:endParaRPr lang="zh-CN" altLang="en-US" sz="2400" dirty="0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6E8122C5-7791-481D-9C1D-937F7C0CBDF4}"/>
              </a:ext>
            </a:extLst>
          </p:cNvPr>
          <p:cNvSpPr/>
          <p:nvPr/>
        </p:nvSpPr>
        <p:spPr>
          <a:xfrm>
            <a:off x="924851" y="3954130"/>
            <a:ext cx="10438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zh-CN" altLang="en-US" sz="2000" dirty="0"/>
              <a:t>点击</a:t>
            </a:r>
            <a:endParaRPr lang="zh-CN" altLang="en-US" sz="2800" dirty="0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FC56F160-E83E-405E-923A-94B4B8E3A237}"/>
              </a:ext>
            </a:extLst>
          </p:cNvPr>
          <p:cNvSpPr/>
          <p:nvPr/>
        </p:nvSpPr>
        <p:spPr>
          <a:xfrm>
            <a:off x="3183131" y="3954130"/>
            <a:ext cx="533856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/>
              <a:t>任务状态更新为“执行中”。并记录继续时间</a:t>
            </a:r>
            <a:endParaRPr lang="zh-CN" altLang="en-US" sz="2800" dirty="0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099C48E8-6AFB-464F-9648-C4F4DD58D88E}"/>
              </a:ext>
            </a:extLst>
          </p:cNvPr>
          <p:cNvSpPr/>
          <p:nvPr/>
        </p:nvSpPr>
        <p:spPr>
          <a:xfrm>
            <a:off x="2005831" y="4702641"/>
            <a:ext cx="95929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完成</a:t>
            </a:r>
            <a:endParaRPr lang="zh-CN" altLang="en-US" sz="2400" dirty="0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F8BDE6A0-0650-477D-8C1E-66457BDA93DD}"/>
              </a:ext>
            </a:extLst>
          </p:cNvPr>
          <p:cNvSpPr/>
          <p:nvPr/>
        </p:nvSpPr>
        <p:spPr>
          <a:xfrm>
            <a:off x="924851" y="4679364"/>
            <a:ext cx="10438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zh-CN" altLang="en-US" sz="2000" dirty="0"/>
              <a:t>点击</a:t>
            </a:r>
            <a:endParaRPr lang="zh-CN" altLang="en-US" sz="2800" dirty="0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6537E75C-30F4-4E12-918B-2E0C6648FD95}"/>
              </a:ext>
            </a:extLst>
          </p:cNvPr>
          <p:cNvSpPr/>
          <p:nvPr/>
        </p:nvSpPr>
        <p:spPr>
          <a:xfrm>
            <a:off x="3183131" y="4679364"/>
            <a:ext cx="533856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/>
              <a:t>任务状态更新为“完成”。并记录继续时间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462536033"/>
      </p:ext>
    </p:extLst>
  </p:cSld>
  <p:clrMapOvr>
    <a:masterClrMapping/>
  </p:clrMapOvr>
  <p:transition spd="med">
    <p:pull dir="r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图片 257">
            <a:extLst>
              <a:ext uri="{FF2B5EF4-FFF2-40B4-BE49-F238E27FC236}">
                <a16:creationId xmlns:a16="http://schemas.microsoft.com/office/drawing/2014/main" id="{B4C57936-B0D5-41ED-8E5A-23F07E28C0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542" y="3158898"/>
            <a:ext cx="7309758" cy="359950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9F1295F-D3AB-4F25-BC6B-60B22C17A05E}"/>
              </a:ext>
            </a:extLst>
          </p:cNvPr>
          <p:cNvSpPr/>
          <p:nvPr/>
        </p:nvSpPr>
        <p:spPr>
          <a:xfrm>
            <a:off x="3178356" y="3158898"/>
            <a:ext cx="1645412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查看任务</a:t>
            </a:r>
            <a:endParaRPr lang="zh-CN" altLang="en-US" sz="2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1944FD1-5D37-425A-A680-4DC9418E41FD}"/>
              </a:ext>
            </a:extLst>
          </p:cNvPr>
          <p:cNvSpPr/>
          <p:nvPr/>
        </p:nvSpPr>
        <p:spPr>
          <a:xfrm>
            <a:off x="450364" y="814228"/>
            <a:ext cx="1187045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检测部门审批检测任务，页面设计：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2225D54-098A-4FBA-84E2-CE9A8609ECD3}"/>
              </a:ext>
            </a:extLst>
          </p:cNvPr>
          <p:cNvSpPr/>
          <p:nvPr/>
        </p:nvSpPr>
        <p:spPr>
          <a:xfrm>
            <a:off x="450363" y="1506560"/>
            <a:ext cx="15042924" cy="11438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单独配置成菜单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日历图页面超链接，弹出子页面。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12D279BC-62FE-4F8A-8C54-64C9DF365FF6}"/>
              </a:ext>
            </a:extLst>
          </p:cNvPr>
          <p:cNvCxnSpPr>
            <a:cxnSpLocks/>
          </p:cNvCxnSpPr>
          <p:nvPr/>
        </p:nvCxnSpPr>
        <p:spPr>
          <a:xfrm flipH="1">
            <a:off x="4166162" y="2552700"/>
            <a:ext cx="822706" cy="606198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3063605"/>
      </p:ext>
    </p:extLst>
  </p:cSld>
  <p:clrMapOvr>
    <a:masterClrMapping/>
  </p:clrMapOvr>
  <p:transition spd="med">
    <p:pull dir="r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755387" y="3009900"/>
            <a:ext cx="6390127" cy="28422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7393227" y="4200196"/>
            <a:ext cx="3434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日历图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143904"/>
      </p:ext>
    </p:extLst>
  </p:cSld>
  <p:clrMapOvr>
    <a:masterClrMapping/>
  </p:clrMapOvr>
  <p:transition spd="med">
    <p:pull dir="r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矩形 128">
            <a:extLst>
              <a:ext uri="{FF2B5EF4-FFF2-40B4-BE49-F238E27FC236}">
                <a16:creationId xmlns:a16="http://schemas.microsoft.com/office/drawing/2014/main" id="{FF808F46-5655-4981-B24E-D7C0B38A8F2E}"/>
              </a:ext>
            </a:extLst>
          </p:cNvPr>
          <p:cNvSpPr/>
          <p:nvPr/>
        </p:nvSpPr>
        <p:spPr>
          <a:xfrm>
            <a:off x="430296" y="753502"/>
            <a:ext cx="3275256" cy="556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日历图页面设计：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38BC2A0-7CF5-4C1F-A6CD-793BCA140CAC}"/>
              </a:ext>
            </a:extLst>
          </p:cNvPr>
          <p:cNvSpPr txBox="1"/>
          <p:nvPr/>
        </p:nvSpPr>
        <p:spPr>
          <a:xfrm>
            <a:off x="526142" y="1449508"/>
            <a:ext cx="13906251" cy="58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检测平台是大众核心资源，以日历图形式展示每个平台检测任务排布情况，设计图如下：</a:t>
            </a:r>
            <a:endParaRPr lang="en-US" altLang="zh-CN" sz="24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5B09D7E-D98F-4579-A95A-05BE286B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142" y="2318749"/>
            <a:ext cx="15632204" cy="7697676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44FCC35D-6E29-4B78-ADED-0C1BCDF684A7}"/>
              </a:ext>
            </a:extLst>
          </p:cNvPr>
          <p:cNvSpPr/>
          <p:nvPr/>
        </p:nvSpPr>
        <p:spPr>
          <a:xfrm>
            <a:off x="3203756" y="2462638"/>
            <a:ext cx="1645412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查看任务</a:t>
            </a:r>
            <a:endParaRPr lang="zh-CN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9859BF7-DCBF-4CF6-A28D-A7BF603342EF}"/>
              </a:ext>
            </a:extLst>
          </p:cNvPr>
          <p:cNvSpPr/>
          <p:nvPr/>
        </p:nvSpPr>
        <p:spPr>
          <a:xfrm>
            <a:off x="5172256" y="2462638"/>
            <a:ext cx="1645412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查看甘特图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121077983"/>
      </p:ext>
    </p:extLst>
  </p:cSld>
  <p:clrMapOvr>
    <a:masterClrMapping/>
  </p:clrMapOvr>
  <p:transition spd="med">
    <p:pull dir="r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矩形 128">
            <a:extLst>
              <a:ext uri="{FF2B5EF4-FFF2-40B4-BE49-F238E27FC236}">
                <a16:creationId xmlns:a16="http://schemas.microsoft.com/office/drawing/2014/main" id="{FF808F46-5655-4981-B24E-D7C0B38A8F2E}"/>
              </a:ext>
            </a:extLst>
          </p:cNvPr>
          <p:cNvSpPr/>
          <p:nvPr/>
        </p:nvSpPr>
        <p:spPr>
          <a:xfrm>
            <a:off x="343642" y="952463"/>
            <a:ext cx="2116285" cy="556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功能要点：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4C1B35A-AAED-4AE1-9D8D-57D9FC167405}"/>
              </a:ext>
            </a:extLst>
          </p:cNvPr>
          <p:cNvSpPr/>
          <p:nvPr/>
        </p:nvSpPr>
        <p:spPr>
          <a:xfrm>
            <a:off x="672048" y="1820255"/>
            <a:ext cx="40142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400" dirty="0"/>
              <a:t>日历图横、纵轴描述：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8271416-4D5C-4C71-8855-85D032A26C4A}"/>
              </a:ext>
            </a:extLst>
          </p:cNvPr>
          <p:cNvSpPr/>
          <p:nvPr/>
        </p:nvSpPr>
        <p:spPr>
          <a:xfrm>
            <a:off x="1045507" y="2465230"/>
            <a:ext cx="13800793" cy="5898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2400" dirty="0"/>
              <a:t>横轴：以“天”为单位，单屏显示</a:t>
            </a:r>
            <a:r>
              <a:rPr lang="en-US" altLang="zh-CN" sz="2400" dirty="0"/>
              <a:t>7</a:t>
            </a:r>
            <a:r>
              <a:rPr lang="zh-CN" altLang="en-US" sz="2400" dirty="0"/>
              <a:t>天左右时间跨度。</a:t>
            </a:r>
            <a:endParaRPr lang="en-US" altLang="zh-CN" sz="2400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BB18314-833B-4A9B-A5BC-70C4A9DE584A}"/>
              </a:ext>
            </a:extLst>
          </p:cNvPr>
          <p:cNvSpPr/>
          <p:nvPr/>
        </p:nvSpPr>
        <p:spPr>
          <a:xfrm>
            <a:off x="1045507" y="5229225"/>
            <a:ext cx="8169275" cy="5898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2400" dirty="0"/>
              <a:t>纵轴：以“检测平台”为单位，数据来源于检测资源定义：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2156EC9-3D5F-4287-9F39-91AF583621FC}"/>
              </a:ext>
            </a:extLst>
          </p:cNvPr>
          <p:cNvSpPr/>
          <p:nvPr/>
        </p:nvSpPr>
        <p:spPr>
          <a:xfrm>
            <a:off x="1508125" y="3238381"/>
            <a:ext cx="10963275" cy="16970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横轴的标题需要指明：年、月、天。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滚动轴：通过滚动轴可以向前、向后拖动日历图，查看前后</a:t>
            </a:r>
            <a:r>
              <a:rPr lang="en-US" altLang="zh-CN" sz="2400" dirty="0"/>
              <a:t>1</a:t>
            </a:r>
            <a:r>
              <a:rPr lang="zh-CN" altLang="en-US" sz="2400" dirty="0"/>
              <a:t>个月的排程情况。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左右翻页按钮：              ，向左或者向右调整</a:t>
            </a:r>
            <a:r>
              <a:rPr lang="en-US" altLang="zh-CN" sz="2400" dirty="0"/>
              <a:t>7</a:t>
            </a:r>
            <a:r>
              <a:rPr lang="zh-CN" altLang="en-US" sz="2400" dirty="0"/>
              <a:t>天（一周）。</a:t>
            </a:r>
            <a:endParaRPr lang="en-US" altLang="zh-CN" sz="24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5E32EBE-B405-426A-8864-34812A04FF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0975" y="4376140"/>
            <a:ext cx="907323" cy="55930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F6F3374-7F4F-466C-B919-FB19831CFA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9927" y="6191287"/>
            <a:ext cx="715327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821396"/>
      </p:ext>
    </p:extLst>
  </p:cSld>
  <p:clrMapOvr>
    <a:masterClrMapping/>
  </p:clrMapOvr>
  <p:transition spd="med">
    <p:pull dir="r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E7214608-8B62-47CF-A945-3091974E56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455" y="1329734"/>
            <a:ext cx="9686925" cy="1038225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5C47D2BB-B89E-4157-B7DB-D6F813A375B1}"/>
              </a:ext>
            </a:extLst>
          </p:cNvPr>
          <p:cNvSpPr/>
          <p:nvPr/>
        </p:nvSpPr>
        <p:spPr>
          <a:xfrm>
            <a:off x="963404" y="555519"/>
            <a:ext cx="11812796" cy="5898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资源定义为树结构，用来表示测量平台与主臂、辅臂的关系，如下图：</a:t>
            </a:r>
            <a:endParaRPr lang="en-US" altLang="zh-CN" sz="24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F15FE73-F52F-4FF5-975A-09F5D4CE05D9}"/>
              </a:ext>
            </a:extLst>
          </p:cNvPr>
          <p:cNvSpPr/>
          <p:nvPr/>
        </p:nvSpPr>
        <p:spPr>
          <a:xfrm>
            <a:off x="963404" y="2565033"/>
            <a:ext cx="11812796" cy="5898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测量资源定义页面改为弹出框，字段属性做以下调整：</a:t>
            </a:r>
            <a:endParaRPr lang="en-US" altLang="zh-CN" sz="2400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F2330A80-F0F0-415A-B727-F7E0A2B071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5454" y="3312530"/>
            <a:ext cx="11986083" cy="6580769"/>
          </a:xfrm>
          <a:prstGeom prst="rect">
            <a:avLst/>
          </a:prstGeom>
        </p:spPr>
      </p:pic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B909A1E4-5833-4498-80AD-82651F6A1FDE}"/>
              </a:ext>
            </a:extLst>
          </p:cNvPr>
          <p:cNvCxnSpPr>
            <a:cxnSpLocks/>
          </p:cNvCxnSpPr>
          <p:nvPr/>
        </p:nvCxnSpPr>
        <p:spPr>
          <a:xfrm>
            <a:off x="9753600" y="3416300"/>
            <a:ext cx="3149600" cy="3175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C8A550DF-F94C-4F2A-9EC9-E0192DA6BD9C}"/>
              </a:ext>
            </a:extLst>
          </p:cNvPr>
          <p:cNvCxnSpPr>
            <a:cxnSpLocks/>
          </p:cNvCxnSpPr>
          <p:nvPr/>
        </p:nvCxnSpPr>
        <p:spPr>
          <a:xfrm flipV="1">
            <a:off x="9753600" y="3416300"/>
            <a:ext cx="3149600" cy="3175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C37BC0D5-A071-404A-8926-EFC5E01BB045}"/>
              </a:ext>
            </a:extLst>
          </p:cNvPr>
          <p:cNvCxnSpPr>
            <a:cxnSpLocks/>
          </p:cNvCxnSpPr>
          <p:nvPr/>
        </p:nvCxnSpPr>
        <p:spPr>
          <a:xfrm>
            <a:off x="9753600" y="6445249"/>
            <a:ext cx="3149600" cy="3175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78135592-A993-4D5E-A1A7-AC9A8DF2CA6C}"/>
              </a:ext>
            </a:extLst>
          </p:cNvPr>
          <p:cNvCxnSpPr>
            <a:cxnSpLocks/>
          </p:cNvCxnSpPr>
          <p:nvPr/>
        </p:nvCxnSpPr>
        <p:spPr>
          <a:xfrm flipV="1">
            <a:off x="9753600" y="6445249"/>
            <a:ext cx="3149600" cy="3175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11092430-7041-4BE5-990E-C39409183190}"/>
              </a:ext>
            </a:extLst>
          </p:cNvPr>
          <p:cNvCxnSpPr>
            <a:cxnSpLocks/>
          </p:cNvCxnSpPr>
          <p:nvPr/>
        </p:nvCxnSpPr>
        <p:spPr>
          <a:xfrm>
            <a:off x="9753600" y="7016749"/>
            <a:ext cx="3149600" cy="3175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EC53DA11-665F-4829-88B1-8F804A32D56E}"/>
              </a:ext>
            </a:extLst>
          </p:cNvPr>
          <p:cNvCxnSpPr>
            <a:cxnSpLocks/>
          </p:cNvCxnSpPr>
          <p:nvPr/>
        </p:nvCxnSpPr>
        <p:spPr>
          <a:xfrm flipV="1">
            <a:off x="9753600" y="7016749"/>
            <a:ext cx="3149600" cy="3175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8AD7357A-C852-45C0-AE44-2C7F24CCB5AB}"/>
              </a:ext>
            </a:extLst>
          </p:cNvPr>
          <p:cNvCxnSpPr>
            <a:cxnSpLocks/>
          </p:cNvCxnSpPr>
          <p:nvPr/>
        </p:nvCxnSpPr>
        <p:spPr>
          <a:xfrm>
            <a:off x="2578100" y="6445249"/>
            <a:ext cx="3149600" cy="3175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B9B027A5-B98E-43F2-B08F-3705F93DFDC2}"/>
              </a:ext>
            </a:extLst>
          </p:cNvPr>
          <p:cNvCxnSpPr>
            <a:cxnSpLocks/>
          </p:cNvCxnSpPr>
          <p:nvPr/>
        </p:nvCxnSpPr>
        <p:spPr>
          <a:xfrm flipV="1">
            <a:off x="2578100" y="6445249"/>
            <a:ext cx="3149600" cy="3175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C364FA4F-6A48-4C3C-A62C-D23E359A7289}"/>
              </a:ext>
            </a:extLst>
          </p:cNvPr>
          <p:cNvCxnSpPr>
            <a:cxnSpLocks/>
          </p:cNvCxnSpPr>
          <p:nvPr/>
        </p:nvCxnSpPr>
        <p:spPr>
          <a:xfrm>
            <a:off x="2578100" y="5890171"/>
            <a:ext cx="3149600" cy="3175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AFC40CFA-38B0-4131-BE14-8154094F7397}"/>
              </a:ext>
            </a:extLst>
          </p:cNvPr>
          <p:cNvCxnSpPr>
            <a:cxnSpLocks/>
          </p:cNvCxnSpPr>
          <p:nvPr/>
        </p:nvCxnSpPr>
        <p:spPr>
          <a:xfrm flipV="1">
            <a:off x="2578100" y="5890171"/>
            <a:ext cx="3149600" cy="3175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CC7C9F11-E0DD-466C-92E1-8D0D558F8A84}"/>
              </a:ext>
            </a:extLst>
          </p:cNvPr>
          <p:cNvCxnSpPr>
            <a:cxnSpLocks/>
          </p:cNvCxnSpPr>
          <p:nvPr/>
        </p:nvCxnSpPr>
        <p:spPr>
          <a:xfrm>
            <a:off x="2578100" y="7016749"/>
            <a:ext cx="3149600" cy="3175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C2513AB6-47CF-46DD-9F83-FD4B09F1ED75}"/>
              </a:ext>
            </a:extLst>
          </p:cNvPr>
          <p:cNvCxnSpPr>
            <a:cxnSpLocks/>
          </p:cNvCxnSpPr>
          <p:nvPr/>
        </p:nvCxnSpPr>
        <p:spPr>
          <a:xfrm flipV="1">
            <a:off x="2578100" y="7016749"/>
            <a:ext cx="3149600" cy="3175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5D43B9DE-556B-4A98-8EB6-3FF0207FF3D5}"/>
              </a:ext>
            </a:extLst>
          </p:cNvPr>
          <p:cNvCxnSpPr>
            <a:cxnSpLocks/>
          </p:cNvCxnSpPr>
          <p:nvPr/>
        </p:nvCxnSpPr>
        <p:spPr>
          <a:xfrm>
            <a:off x="2578100" y="8811216"/>
            <a:ext cx="3149600" cy="3175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14FAD891-35AD-41EB-B85C-9E9AA63F7CEC}"/>
              </a:ext>
            </a:extLst>
          </p:cNvPr>
          <p:cNvCxnSpPr>
            <a:cxnSpLocks/>
          </p:cNvCxnSpPr>
          <p:nvPr/>
        </p:nvCxnSpPr>
        <p:spPr>
          <a:xfrm flipV="1">
            <a:off x="2578100" y="8811216"/>
            <a:ext cx="3149600" cy="3175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8E84544B-B6FD-4BE0-942E-E1ADAFF5F36C}"/>
              </a:ext>
            </a:extLst>
          </p:cNvPr>
          <p:cNvCxnSpPr>
            <a:cxnSpLocks/>
          </p:cNvCxnSpPr>
          <p:nvPr/>
        </p:nvCxnSpPr>
        <p:spPr>
          <a:xfrm>
            <a:off x="2578100" y="9387773"/>
            <a:ext cx="3149600" cy="3175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26888DEA-9AB3-4F3D-B8F2-92A79B0731F7}"/>
              </a:ext>
            </a:extLst>
          </p:cNvPr>
          <p:cNvCxnSpPr>
            <a:cxnSpLocks/>
          </p:cNvCxnSpPr>
          <p:nvPr/>
        </p:nvCxnSpPr>
        <p:spPr>
          <a:xfrm flipV="1">
            <a:off x="2578100" y="9387773"/>
            <a:ext cx="3149600" cy="3175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803D5A83-909A-432A-8B5F-7CD07C4F6037}"/>
              </a:ext>
            </a:extLst>
          </p:cNvPr>
          <p:cNvCxnSpPr>
            <a:cxnSpLocks/>
          </p:cNvCxnSpPr>
          <p:nvPr/>
        </p:nvCxnSpPr>
        <p:spPr>
          <a:xfrm>
            <a:off x="9728200" y="4670425"/>
            <a:ext cx="3149600" cy="3175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81AD2B57-F7CE-4B86-A42F-DB249DFE1462}"/>
              </a:ext>
            </a:extLst>
          </p:cNvPr>
          <p:cNvCxnSpPr>
            <a:cxnSpLocks/>
          </p:cNvCxnSpPr>
          <p:nvPr/>
        </p:nvCxnSpPr>
        <p:spPr>
          <a:xfrm flipV="1">
            <a:off x="9728200" y="4670425"/>
            <a:ext cx="3149600" cy="3175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2670305"/>
      </p:ext>
    </p:extLst>
  </p:cSld>
  <p:clrMapOvr>
    <a:masterClrMapping/>
  </p:clrMapOvr>
  <p:transition spd="med">
    <p:pull dir="r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矩形 258">
            <a:extLst>
              <a:ext uri="{FF2B5EF4-FFF2-40B4-BE49-F238E27FC236}">
                <a16:creationId xmlns:a16="http://schemas.microsoft.com/office/drawing/2014/main" id="{AE702DCE-71A2-43F2-9D06-AAD9F0A0CB34}"/>
              </a:ext>
            </a:extLst>
          </p:cNvPr>
          <p:cNvSpPr/>
          <p:nvPr/>
        </p:nvSpPr>
        <p:spPr>
          <a:xfrm>
            <a:off x="577805" y="776128"/>
            <a:ext cx="1729961" cy="556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/>
              <a:t>整体流程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C8620AD-065A-4808-9CB5-9BBEEAD97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6749" y="0"/>
            <a:ext cx="9921351" cy="1046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535990"/>
      </p:ext>
    </p:extLst>
  </p:cSld>
  <p:clrMapOvr>
    <a:masterClrMapping/>
  </p:clrMapOvr>
  <p:transition spd="med">
    <p:pull dir="r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125C467D-879D-49F1-8BF8-CF04F8765C68}"/>
              </a:ext>
            </a:extLst>
          </p:cNvPr>
          <p:cNvSpPr/>
          <p:nvPr/>
        </p:nvSpPr>
        <p:spPr>
          <a:xfrm>
            <a:off x="1674604" y="926733"/>
            <a:ext cx="11812796" cy="5898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rgbClr val="FF0000"/>
                </a:solidFill>
              </a:rPr>
              <a:t>纵轴排版：默认显示七个测量平台（</a:t>
            </a:r>
            <a:r>
              <a:rPr lang="en-US" altLang="zh-CN" sz="2400" dirty="0">
                <a:solidFill>
                  <a:srgbClr val="FF0000"/>
                </a:solidFill>
              </a:rPr>
              <a:t>21</a:t>
            </a:r>
            <a:r>
              <a:rPr lang="zh-CN" altLang="en-US" sz="2400" dirty="0">
                <a:solidFill>
                  <a:srgbClr val="FF0000"/>
                </a:solidFill>
              </a:rPr>
              <a:t>行），尽量不让用户使用纵向滚动轴。</a:t>
            </a:r>
            <a:endParaRPr lang="en-US" altLang="zh-CN" sz="2400" dirty="0">
              <a:solidFill>
                <a:srgbClr val="FF0000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6120295-8E3F-4FCA-AF3D-C8DCB895D646}"/>
              </a:ext>
            </a:extLst>
          </p:cNvPr>
          <p:cNvSpPr/>
          <p:nvPr/>
        </p:nvSpPr>
        <p:spPr>
          <a:xfrm>
            <a:off x="1166604" y="1676033"/>
            <a:ext cx="11812796" cy="5898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横轴、纵轴交点，定义为某天的任务排程，图形的长度代表零件测量需要的时间。</a:t>
            </a:r>
            <a:endParaRPr lang="en-US" altLang="zh-CN" sz="24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364416E5-C22D-4B8D-892A-E90E4BFA4578}"/>
              </a:ext>
            </a:extLst>
          </p:cNvPr>
          <p:cNvSpPr/>
          <p:nvPr/>
        </p:nvSpPr>
        <p:spPr>
          <a:xfrm>
            <a:off x="1522204" y="3895712"/>
            <a:ext cx="11812796" cy="5898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使用不用颜色分别表示平台检测、主臂检测、辅臂检测。</a:t>
            </a:r>
            <a:endParaRPr lang="en-US" altLang="zh-CN" sz="24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A2542C6-DFB5-4A5F-95F2-F39792E390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8284" y="2409812"/>
            <a:ext cx="2160058" cy="1485900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FE2F12E9-152C-4A3D-B2EC-77710646B3B1}"/>
              </a:ext>
            </a:extLst>
          </p:cNvPr>
          <p:cNvSpPr/>
          <p:nvPr/>
        </p:nvSpPr>
        <p:spPr>
          <a:xfrm>
            <a:off x="1522204" y="4645012"/>
            <a:ext cx="11812796" cy="11438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字体大小显示清晰，当任务过多时，不予显示，用</a:t>
            </a:r>
            <a:r>
              <a:rPr lang="en-US" altLang="zh-CN" sz="2400" dirty="0"/>
              <a:t>……</a:t>
            </a:r>
            <a:r>
              <a:rPr lang="zh-CN" altLang="en-US" sz="2400" dirty="0"/>
              <a:t>代替，可以点击</a:t>
            </a:r>
            <a:r>
              <a:rPr lang="en-US" altLang="zh-CN" sz="2400" dirty="0"/>
              <a:t>……</a:t>
            </a:r>
            <a:r>
              <a:rPr lang="zh-CN" altLang="en-US" sz="2400" dirty="0"/>
              <a:t>弹出任务列表框，显示该平台下的任务。</a:t>
            </a:r>
            <a:endParaRPr lang="en-US" altLang="zh-CN" sz="2400" dirty="0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F607A52F-77FA-4116-81FA-58F0512C7F10}"/>
              </a:ext>
            </a:extLst>
          </p:cNvPr>
          <p:cNvSpPr/>
          <p:nvPr/>
        </p:nvSpPr>
        <p:spPr>
          <a:xfrm>
            <a:off x="1520937" y="5971453"/>
            <a:ext cx="11812796" cy="5898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当</a:t>
            </a:r>
            <a:r>
              <a:rPr lang="en-US" altLang="zh-CN" sz="2400" dirty="0"/>
              <a:t>/</a:t>
            </a:r>
            <a:r>
              <a:rPr lang="zh-CN" altLang="en-US" sz="2400" dirty="0"/>
              <a:t>双击事件、或者点击</a:t>
            </a:r>
            <a:r>
              <a:rPr lang="en-US" altLang="zh-CN" sz="2400" dirty="0"/>
              <a:t>……</a:t>
            </a:r>
            <a:r>
              <a:rPr lang="zh-CN" altLang="en-US" sz="2400" dirty="0"/>
              <a:t>，弹出以下弹出框，显示该平台下的检测任务（子任务）。</a:t>
            </a:r>
            <a:endParaRPr lang="en-US" altLang="zh-CN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335631F-5D5C-4B6A-8A27-45B6AA4D2A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7102" y="6864691"/>
            <a:ext cx="14028762" cy="2028669"/>
          </a:xfrm>
          <a:prstGeom prst="rect">
            <a:avLst/>
          </a:prstGeom>
        </p:spPr>
      </p:pic>
      <p:sp>
        <p:nvSpPr>
          <p:cNvPr id="44" name="文本框 43">
            <a:extLst>
              <a:ext uri="{FF2B5EF4-FFF2-40B4-BE49-F238E27FC236}">
                <a16:creationId xmlns:a16="http://schemas.microsoft.com/office/drawing/2014/main" id="{7D277DF0-0735-4745-8BC5-CBF4FC67BCC6}"/>
              </a:ext>
            </a:extLst>
          </p:cNvPr>
          <p:cNvSpPr txBox="1"/>
          <p:nvPr/>
        </p:nvSpPr>
        <p:spPr>
          <a:xfrm>
            <a:off x="1166604" y="9071423"/>
            <a:ext cx="13480869" cy="58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能够从任务定义页面（日历图）直接跳转到任务排布页面（刷新甘特图）。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129487991"/>
      </p:ext>
    </p:extLst>
  </p:cSld>
  <p:clrMapOvr>
    <a:masterClrMapping/>
  </p:clrMapOvr>
  <p:transition spd="med">
    <p:pull dir="r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595DFB4-D73D-425B-BA5A-4F989BDB5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2405" y="1579562"/>
            <a:ext cx="7326437" cy="3144838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FB6E8B60-66D9-452E-8C89-6EEB777B677D}"/>
              </a:ext>
            </a:extLst>
          </p:cNvPr>
          <p:cNvSpPr/>
          <p:nvPr/>
        </p:nvSpPr>
        <p:spPr>
          <a:xfrm>
            <a:off x="735278" y="893155"/>
            <a:ext cx="933356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400" dirty="0"/>
              <a:t>超链接：弹出框形式弹出相应页面：</a:t>
            </a: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D1E48D1A-1875-4261-8D11-1686C974E116}"/>
              </a:ext>
            </a:extLst>
          </p:cNvPr>
          <p:cNvCxnSpPr>
            <a:cxnSpLocks/>
          </p:cNvCxnSpPr>
          <p:nvPr/>
        </p:nvCxnSpPr>
        <p:spPr>
          <a:xfrm>
            <a:off x="8013700" y="2260600"/>
            <a:ext cx="5219700" cy="3357389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966C5663-7C7F-44A9-B73C-C291B0558E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200" y="5734051"/>
            <a:ext cx="6376193" cy="2555874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E4712024-978A-4BFF-9D73-291367DA2C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14089" y="5617989"/>
            <a:ext cx="6376192" cy="2671936"/>
          </a:xfrm>
          <a:prstGeom prst="rect">
            <a:avLst/>
          </a:prstGeom>
        </p:spPr>
      </p:pic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B2889A87-8F85-4CA6-A1F0-B6B3DA952102}"/>
              </a:ext>
            </a:extLst>
          </p:cNvPr>
          <p:cNvCxnSpPr>
            <a:cxnSpLocks/>
          </p:cNvCxnSpPr>
          <p:nvPr/>
        </p:nvCxnSpPr>
        <p:spPr>
          <a:xfrm flipH="1">
            <a:off x="1663700" y="2260600"/>
            <a:ext cx="4572001" cy="3473451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CF78D99B-CCAF-4CAE-9918-5A30BA133DED}"/>
              </a:ext>
            </a:extLst>
          </p:cNvPr>
          <p:cNvSpPr/>
          <p:nvPr/>
        </p:nvSpPr>
        <p:spPr>
          <a:xfrm>
            <a:off x="13856907" y="5229225"/>
            <a:ext cx="1645412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返回日历图</a:t>
            </a:r>
            <a:endParaRPr lang="zh-CN" altLang="en-US" sz="2400" dirty="0"/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7E9A27ED-25B8-4107-893A-4E7D7E671941}"/>
              </a:ext>
            </a:extLst>
          </p:cNvPr>
          <p:cNvCxnSpPr>
            <a:cxnSpLocks/>
          </p:cNvCxnSpPr>
          <p:nvPr/>
        </p:nvCxnSpPr>
        <p:spPr>
          <a:xfrm flipH="1" flipV="1">
            <a:off x="10068841" y="2168525"/>
            <a:ext cx="4610772" cy="3025492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64AF89B1-7CD6-4FC9-9B94-4D0797678ABB}"/>
              </a:ext>
            </a:extLst>
          </p:cNvPr>
          <p:cNvSpPr txBox="1"/>
          <p:nvPr/>
        </p:nvSpPr>
        <p:spPr>
          <a:xfrm rot="2039423">
            <a:off x="10691301" y="3784878"/>
            <a:ext cx="1320800" cy="56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刷新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C781718-45EA-49C3-8048-ECC8CC5141F3}"/>
              </a:ext>
            </a:extLst>
          </p:cNvPr>
          <p:cNvSpPr txBox="1"/>
          <p:nvPr/>
        </p:nvSpPr>
        <p:spPr>
          <a:xfrm rot="2039423">
            <a:off x="11332184" y="2950419"/>
            <a:ext cx="1717535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不刷新</a:t>
            </a:r>
          </a:p>
        </p:txBody>
      </p:sp>
    </p:spTree>
    <p:extLst>
      <p:ext uri="{BB962C8B-B14F-4D97-AF65-F5344CB8AC3E}">
        <p14:creationId xmlns:p14="http://schemas.microsoft.com/office/powerpoint/2010/main" val="3959800712"/>
      </p:ext>
    </p:extLst>
  </p:cSld>
  <p:clrMapOvr>
    <a:masterClrMapping/>
  </p:clrMapOvr>
  <p:transition spd="med">
    <p:pull dir="r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755387" y="3009900"/>
            <a:ext cx="6390127" cy="28422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7367827" y="4200196"/>
            <a:ext cx="3434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甘特图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7135442"/>
      </p:ext>
    </p:extLst>
  </p:cSld>
  <p:clrMapOvr>
    <a:masterClrMapping/>
  </p:clrMapOvr>
  <p:transition spd="med">
    <p:pull dir="r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图片 127">
            <a:extLst>
              <a:ext uri="{FF2B5EF4-FFF2-40B4-BE49-F238E27FC236}">
                <a16:creationId xmlns:a16="http://schemas.microsoft.com/office/drawing/2014/main" id="{B9BE7029-D257-488E-9A75-65B1D1C1E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588" y="2236877"/>
            <a:ext cx="15023335" cy="7699459"/>
          </a:xfrm>
          <a:prstGeom prst="rect">
            <a:avLst/>
          </a:prstGeom>
        </p:spPr>
      </p:pic>
      <p:sp>
        <p:nvSpPr>
          <p:cNvPr id="129" name="矩形 128">
            <a:extLst>
              <a:ext uri="{FF2B5EF4-FFF2-40B4-BE49-F238E27FC236}">
                <a16:creationId xmlns:a16="http://schemas.microsoft.com/office/drawing/2014/main" id="{FF808F46-5655-4981-B24E-D7C0B38A8F2E}"/>
              </a:ext>
            </a:extLst>
          </p:cNvPr>
          <p:cNvSpPr/>
          <p:nvPr/>
        </p:nvSpPr>
        <p:spPr>
          <a:xfrm>
            <a:off x="359114" y="726561"/>
            <a:ext cx="5979522" cy="556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/>
              <a:t>按照检测平台维度查看检测计划：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C24741A-4537-48D9-AE31-A9B19D541C3F}"/>
              </a:ext>
            </a:extLst>
          </p:cNvPr>
          <p:cNvSpPr/>
          <p:nvPr/>
        </p:nvSpPr>
        <p:spPr>
          <a:xfrm>
            <a:off x="507588" y="1506405"/>
            <a:ext cx="14478412" cy="506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甘特图用来展示检测平台、主臂、辅臂任务的时间分布情况，从该图可以快速了解整体检测资源使用情况。</a:t>
            </a:r>
            <a:endParaRPr lang="en-US" altLang="zh-CN" sz="20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44C4552-98F5-4E6E-ACB5-5B712943BA21}"/>
              </a:ext>
            </a:extLst>
          </p:cNvPr>
          <p:cNvSpPr/>
          <p:nvPr/>
        </p:nvSpPr>
        <p:spPr>
          <a:xfrm>
            <a:off x="12869962" y="2013339"/>
            <a:ext cx="744438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日</a:t>
            </a:r>
            <a:endParaRPr lang="zh-CN" altLang="en-US" sz="2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777E1B-E6F2-40CF-B28F-667E77161F75}"/>
              </a:ext>
            </a:extLst>
          </p:cNvPr>
          <p:cNvSpPr/>
          <p:nvPr/>
        </p:nvSpPr>
        <p:spPr>
          <a:xfrm>
            <a:off x="13809762" y="2013339"/>
            <a:ext cx="744438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周</a:t>
            </a:r>
            <a:endParaRPr lang="zh-CN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23A5FCB-394B-4F2A-BB56-7D3F4E69563A}"/>
              </a:ext>
            </a:extLst>
          </p:cNvPr>
          <p:cNvSpPr/>
          <p:nvPr/>
        </p:nvSpPr>
        <p:spPr>
          <a:xfrm>
            <a:off x="14729923" y="2013339"/>
            <a:ext cx="744438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月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48114169"/>
      </p:ext>
    </p:extLst>
  </p:cSld>
  <p:clrMapOvr>
    <a:masterClrMapping/>
  </p:clrMapOvr>
  <p:transition spd="med">
    <p:pull dir="r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矩形 128">
            <a:extLst>
              <a:ext uri="{FF2B5EF4-FFF2-40B4-BE49-F238E27FC236}">
                <a16:creationId xmlns:a16="http://schemas.microsoft.com/office/drawing/2014/main" id="{FF808F46-5655-4981-B24E-D7C0B38A8F2E}"/>
              </a:ext>
            </a:extLst>
          </p:cNvPr>
          <p:cNvSpPr/>
          <p:nvPr/>
        </p:nvSpPr>
        <p:spPr>
          <a:xfrm>
            <a:off x="343642" y="952463"/>
            <a:ext cx="2116285" cy="556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功能设计：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38BC2A0-7CF5-4C1F-A6CD-793BCA140CAC}"/>
              </a:ext>
            </a:extLst>
          </p:cNvPr>
          <p:cNvSpPr txBox="1"/>
          <p:nvPr/>
        </p:nvSpPr>
        <p:spPr>
          <a:xfrm>
            <a:off x="1401784" y="1755948"/>
            <a:ext cx="13480869" cy="58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甘特图不能编辑（</a:t>
            </a:r>
            <a:r>
              <a:rPr lang="zh-CN" altLang="en-US" sz="2400" dirty="0">
                <a:solidFill>
                  <a:srgbClr val="FF0000"/>
                </a:solidFill>
              </a:rPr>
              <a:t>不能拖动</a:t>
            </a:r>
            <a:r>
              <a:rPr lang="zh-CN" altLang="en-US" sz="2400" dirty="0"/>
              <a:t>），只作为查看检测平台任务排布使用。</a:t>
            </a:r>
            <a:endParaRPr lang="en-US" altLang="zh-CN" sz="24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7EAB7B7-4688-44DB-92DC-DB6D60BCC96E}"/>
              </a:ext>
            </a:extLst>
          </p:cNvPr>
          <p:cNvSpPr/>
          <p:nvPr/>
        </p:nvSpPr>
        <p:spPr>
          <a:xfrm>
            <a:off x="1901170" y="2445507"/>
            <a:ext cx="5388630" cy="58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2400" dirty="0"/>
              <a:t>甘特图横、纵轴描述：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1648B2A-419A-4E39-9699-22D842FC110F}"/>
              </a:ext>
            </a:extLst>
          </p:cNvPr>
          <p:cNvSpPr/>
          <p:nvPr/>
        </p:nvSpPr>
        <p:spPr>
          <a:xfrm>
            <a:off x="2459926" y="3135066"/>
            <a:ext cx="11446573" cy="58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横轴：时间轴，点击                                           ，切换横轴时间单位。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981C6BC-4DDC-40E9-8BDE-B055BC73496F}"/>
              </a:ext>
            </a:extLst>
          </p:cNvPr>
          <p:cNvSpPr/>
          <p:nvPr/>
        </p:nvSpPr>
        <p:spPr>
          <a:xfrm>
            <a:off x="5866458" y="3333251"/>
            <a:ext cx="744438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日</a:t>
            </a:r>
            <a:endParaRPr lang="zh-CN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B2B5FC2-6798-445E-9143-4D5426122F91}"/>
              </a:ext>
            </a:extLst>
          </p:cNvPr>
          <p:cNvSpPr/>
          <p:nvPr/>
        </p:nvSpPr>
        <p:spPr>
          <a:xfrm>
            <a:off x="6806258" y="3333251"/>
            <a:ext cx="744438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周</a:t>
            </a:r>
            <a:endParaRPr lang="zh-CN" altLang="en-US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3D35981-0ED7-452D-9D02-5461E95B7630}"/>
              </a:ext>
            </a:extLst>
          </p:cNvPr>
          <p:cNvSpPr/>
          <p:nvPr/>
        </p:nvSpPr>
        <p:spPr>
          <a:xfrm>
            <a:off x="7726419" y="3333251"/>
            <a:ext cx="744438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月</a:t>
            </a:r>
            <a:endParaRPr lang="zh-CN" altLang="en-US" sz="24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8672B47-730C-4B37-BCB2-35037CE11C37}"/>
              </a:ext>
            </a:extLst>
          </p:cNvPr>
          <p:cNvSpPr/>
          <p:nvPr/>
        </p:nvSpPr>
        <p:spPr>
          <a:xfrm>
            <a:off x="2459926" y="3824625"/>
            <a:ext cx="11446573" cy="58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纵轴：检测平台、主臂、辅臂分开展示。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7FA87B2-5EE8-45BC-96BB-BEFCFC4124A8}"/>
              </a:ext>
            </a:extLst>
          </p:cNvPr>
          <p:cNvSpPr/>
          <p:nvPr/>
        </p:nvSpPr>
        <p:spPr>
          <a:xfrm>
            <a:off x="1901170" y="4656151"/>
            <a:ext cx="11611630" cy="58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2400" dirty="0"/>
              <a:t>横纵轴交点为具体检测任务（子任务）。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B25CA4D-5A9C-4B9C-B1A0-3FC713D05B3C}"/>
              </a:ext>
            </a:extLst>
          </p:cNvPr>
          <p:cNvSpPr/>
          <p:nvPr/>
        </p:nvSpPr>
        <p:spPr>
          <a:xfrm>
            <a:off x="2459926" y="5428661"/>
            <a:ext cx="11446573" cy="58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颜色区分检测任务不同状态：接受任务、送件、执行中、测量完成。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A7A4C9B-11E1-4394-8C66-B4CD65AEDC08}"/>
              </a:ext>
            </a:extLst>
          </p:cNvPr>
          <p:cNvSpPr/>
          <p:nvPr/>
        </p:nvSpPr>
        <p:spPr>
          <a:xfrm>
            <a:off x="2448369" y="6201171"/>
            <a:ext cx="11446573" cy="58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如果两个任务发生时间冲突，冲突部分标记为红色。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4D1F9AB8-2CCC-4726-AA89-0BADB9F82D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7547" y="7956590"/>
            <a:ext cx="5234109" cy="151369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54082540-6633-43C0-98A6-7DDCD5B58B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9508" y="8007297"/>
            <a:ext cx="2848406" cy="1300892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B2C8CF62-715B-4CE0-B8A8-2710941C8101}"/>
              </a:ext>
            </a:extLst>
          </p:cNvPr>
          <p:cNvSpPr/>
          <p:nvPr/>
        </p:nvSpPr>
        <p:spPr>
          <a:xfrm>
            <a:off x="3968629" y="7692287"/>
            <a:ext cx="1079500" cy="2070100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679AF8AA-F21E-4A48-AE54-EF26587BE4CC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5048129" y="6791012"/>
            <a:ext cx="3123527" cy="901275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3651809"/>
      </p:ext>
    </p:extLst>
  </p:cSld>
  <p:clrMapOvr>
    <a:masterClrMapping/>
  </p:clrMapOvr>
  <p:transition spd="med">
    <p:pull dir="r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755387" y="3009900"/>
            <a:ext cx="6390127" cy="28422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7367827" y="4200196"/>
            <a:ext cx="3434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表结构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8746966"/>
      </p:ext>
    </p:extLst>
  </p:cSld>
  <p:clrMapOvr>
    <a:masterClrMapping/>
  </p:clrMapOvr>
  <p:transition spd="med">
    <p:pull dir="r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0E8235A5-4958-4C6A-836F-0718404FEA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0222770"/>
              </p:ext>
            </p:extLst>
          </p:nvPr>
        </p:nvGraphicFramePr>
        <p:xfrm>
          <a:off x="466135" y="744583"/>
          <a:ext cx="14334081" cy="871863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4750">
                  <a:extLst>
                    <a:ext uri="{9D8B030D-6E8A-4147-A177-3AD203B41FA5}">
                      <a16:colId xmlns:a16="http://schemas.microsoft.com/office/drawing/2014/main" val="3270380186"/>
                    </a:ext>
                  </a:extLst>
                </a:gridCol>
                <a:gridCol w="3355271">
                  <a:extLst>
                    <a:ext uri="{9D8B030D-6E8A-4147-A177-3AD203B41FA5}">
                      <a16:colId xmlns:a16="http://schemas.microsoft.com/office/drawing/2014/main" val="3536957753"/>
                    </a:ext>
                  </a:extLst>
                </a:gridCol>
                <a:gridCol w="2721877">
                  <a:extLst>
                    <a:ext uri="{9D8B030D-6E8A-4147-A177-3AD203B41FA5}">
                      <a16:colId xmlns:a16="http://schemas.microsoft.com/office/drawing/2014/main" val="1786945597"/>
                    </a:ext>
                  </a:extLst>
                </a:gridCol>
                <a:gridCol w="1523567">
                  <a:extLst>
                    <a:ext uri="{9D8B030D-6E8A-4147-A177-3AD203B41FA5}">
                      <a16:colId xmlns:a16="http://schemas.microsoft.com/office/drawing/2014/main" val="116148210"/>
                    </a:ext>
                  </a:extLst>
                </a:gridCol>
                <a:gridCol w="6048616">
                  <a:extLst>
                    <a:ext uri="{9D8B030D-6E8A-4147-A177-3AD203B41FA5}">
                      <a16:colId xmlns:a16="http://schemas.microsoft.com/office/drawing/2014/main" val="1130967173"/>
                    </a:ext>
                  </a:extLst>
                </a:gridCol>
              </a:tblGrid>
              <a:tr h="935995">
                <a:tc gridSpan="5"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>
                          <a:effectLst/>
                        </a:rPr>
                        <a:t>B_MAIN_INSPECT_ORDER </a:t>
                      </a:r>
                      <a:r>
                        <a:rPr lang="zh-CN" altLang="en-US" sz="2400" u="none" strike="noStrike" dirty="0">
                          <a:effectLst/>
                        </a:rPr>
                        <a:t>主任务表</a:t>
                      </a:r>
                      <a:endParaRPr lang="zh-CN" altLang="en-US" sz="2400" b="0" i="0" u="none" strike="noStrike" dirty="0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54414"/>
                  </a:ext>
                </a:extLst>
              </a:tr>
              <a:tr h="298586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序号</a:t>
                      </a:r>
                      <a:endParaRPr lang="zh-CN" altLang="en-US" sz="16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字段名</a:t>
                      </a:r>
                      <a:endParaRPr lang="zh-CN" altLang="en-US" sz="16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类型</a:t>
                      </a:r>
                      <a:endParaRPr lang="zh-CN" altLang="en-US" sz="16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可否为空</a:t>
                      </a:r>
                      <a:endParaRPr lang="zh-CN" altLang="en-US" sz="16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说明</a:t>
                      </a:r>
                      <a:endParaRPr lang="zh-CN" altLang="en-US" sz="16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extLst>
                  <a:ext uri="{0D108BD9-81ED-4DB2-BD59-A6C34878D82A}">
                    <a16:rowId xmlns:a16="http://schemas.microsoft.com/office/drawing/2014/main" val="1317959765"/>
                  </a:ext>
                </a:extLst>
              </a:tr>
              <a:tr h="2687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nvarchar（36）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唯一编号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extLst>
                  <a:ext uri="{0D108BD9-81ED-4DB2-BD59-A6C34878D82A}">
                    <a16:rowId xmlns:a16="http://schemas.microsoft.com/office/drawing/2014/main" val="2833471836"/>
                  </a:ext>
                </a:extLst>
              </a:tr>
              <a:tr h="9256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2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ORDER_NO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nvarchar（56）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任务编号，不允许用户编辑，要求自动生成。</a:t>
                      </a:r>
                      <a:br>
                        <a:rPr lang="zh-CN" altLang="en-US" sz="1600" u="none" strike="noStrike">
                          <a:effectLst/>
                        </a:rPr>
                      </a:br>
                      <a:r>
                        <a:rPr lang="zh-CN" altLang="en-US" sz="1600" u="none" strike="noStrike">
                          <a:effectLst/>
                        </a:rPr>
                        <a:t>命名规则：</a:t>
                      </a:r>
                      <a:r>
                        <a:rPr lang="en-US" altLang="zh-CN" sz="1600" u="none" strike="noStrike">
                          <a:effectLst/>
                        </a:rPr>
                        <a:t>P-</a:t>
                      </a:r>
                      <a:r>
                        <a:rPr lang="zh-CN" altLang="en-US" sz="1600" u="none" strike="noStrike">
                          <a:effectLst/>
                        </a:rPr>
                        <a:t>零件号</a:t>
                      </a:r>
                      <a:r>
                        <a:rPr lang="en-US" altLang="zh-CN" sz="1600" u="none" strike="noStrike">
                          <a:effectLst/>
                        </a:rPr>
                        <a:t>-</a:t>
                      </a:r>
                      <a:r>
                        <a:rPr lang="zh-CN" altLang="en-US" sz="1600" u="none" strike="noStrike">
                          <a:effectLst/>
                        </a:rPr>
                        <a:t>日期</a:t>
                      </a:r>
                      <a:r>
                        <a:rPr lang="en-US" altLang="zh-CN" sz="1600" u="none" strike="noStrike">
                          <a:effectLst/>
                        </a:rPr>
                        <a:t>-</a:t>
                      </a:r>
                      <a:r>
                        <a:rPr lang="zh-CN" altLang="en-US" sz="1600" u="none" strike="noStrike">
                          <a:effectLst/>
                        </a:rPr>
                        <a:t>数量，</a:t>
                      </a:r>
                      <a:br>
                        <a:rPr lang="zh-CN" altLang="en-US" sz="1600" u="none" strike="noStrike">
                          <a:effectLst/>
                        </a:rPr>
                      </a:br>
                      <a:r>
                        <a:rPr lang="en-US" altLang="zh-CN" sz="1600" u="none" strike="noStrike">
                          <a:effectLst/>
                        </a:rPr>
                        <a:t>eg:P-DNFHG8876-20191102-6</a:t>
                      </a:r>
                      <a:r>
                        <a:rPr lang="zh-CN" altLang="en-US" sz="1600" u="none" strike="noStrike">
                          <a:effectLst/>
                        </a:rPr>
                        <a:t>，表示</a:t>
                      </a:r>
                      <a:r>
                        <a:rPr lang="en-US" altLang="zh-CN" sz="1600" u="none" strike="noStrike">
                          <a:effectLst/>
                        </a:rPr>
                        <a:t>DNFHG8876</a:t>
                      </a:r>
                      <a:r>
                        <a:rPr lang="zh-CN" altLang="en-US" sz="1600" u="none" strike="noStrike">
                          <a:effectLst/>
                        </a:rPr>
                        <a:t>零件</a:t>
                      </a:r>
                      <a:r>
                        <a:rPr lang="en-US" altLang="zh-CN" sz="1600" u="none" strike="noStrike">
                          <a:effectLst/>
                        </a:rPr>
                        <a:t>20191102</a:t>
                      </a:r>
                      <a:r>
                        <a:rPr lang="zh-CN" altLang="en-US" sz="1600" u="none" strike="noStrike">
                          <a:effectLst/>
                        </a:rPr>
                        <a:t>日测量</a:t>
                      </a:r>
                      <a:r>
                        <a:rPr lang="en-US" altLang="zh-CN" sz="1600" u="none" strike="noStrike">
                          <a:effectLst/>
                        </a:rPr>
                        <a:t>6</a:t>
                      </a:r>
                      <a:r>
                        <a:rPr lang="zh-CN" altLang="en-US" sz="1600" u="none" strike="noStrike">
                          <a:effectLst/>
                        </a:rPr>
                        <a:t>个零件。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extLst>
                  <a:ext uri="{0D108BD9-81ED-4DB2-BD59-A6C34878D82A}">
                    <a16:rowId xmlns:a16="http://schemas.microsoft.com/office/drawing/2014/main" val="1341181052"/>
                  </a:ext>
                </a:extLst>
              </a:tr>
              <a:tr h="149293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3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PART_ID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nvarchar（36）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选择被测零件，引用</a:t>
                      </a:r>
                      <a:r>
                        <a:rPr lang="en-US" altLang="zh-CN" sz="1600" u="none" strike="noStrike">
                          <a:effectLst/>
                        </a:rPr>
                        <a:t>PART_BOM</a:t>
                      </a:r>
                      <a:r>
                        <a:rPr lang="zh-CN" altLang="en-US" sz="1600" u="none" strike="noStrike">
                          <a:effectLst/>
                        </a:rPr>
                        <a:t>表</a:t>
                      </a:r>
                      <a:r>
                        <a:rPr lang="en-US" altLang="zh-CN" sz="1600" u="none" strike="noStrike">
                          <a:effectLst/>
                        </a:rPr>
                        <a:t>ID</a:t>
                      </a:r>
                      <a:r>
                        <a:rPr lang="zh-CN" altLang="en-US" sz="1600" u="none" strike="noStrike">
                          <a:effectLst/>
                        </a:rPr>
                        <a:t>，要求：</a:t>
                      </a:r>
                      <a:br>
                        <a:rPr lang="zh-CN" altLang="en-US" sz="1600" u="none" strike="noStrike">
                          <a:effectLst/>
                        </a:rPr>
                      </a:br>
                      <a:r>
                        <a:rPr lang="en-US" altLang="zh-CN" sz="1600" u="none" strike="noStrike">
                          <a:effectLst/>
                        </a:rPr>
                        <a:t>1. </a:t>
                      </a:r>
                      <a:r>
                        <a:rPr lang="zh-CN" altLang="en-US" sz="1600" u="none" strike="noStrike">
                          <a:effectLst/>
                        </a:rPr>
                        <a:t>模糊查询，动态匹配查询。</a:t>
                      </a:r>
                      <a:br>
                        <a:rPr lang="zh-CN" altLang="en-US" sz="1600" u="none" strike="noStrike">
                          <a:effectLst/>
                        </a:rPr>
                      </a:br>
                      <a:r>
                        <a:rPr lang="en-US" altLang="zh-CN" sz="1600" u="none" strike="noStrike">
                          <a:effectLst/>
                        </a:rPr>
                        <a:t>2. </a:t>
                      </a:r>
                      <a:r>
                        <a:rPr lang="zh-CN" altLang="en-US" sz="1600" u="none" strike="noStrike">
                          <a:effectLst/>
                        </a:rPr>
                        <a:t>树结构下拉框，用户逐层展开</a:t>
                      </a:r>
                      <a:r>
                        <a:rPr lang="en-US" altLang="zh-CN" sz="1600" u="none" strike="noStrike">
                          <a:effectLst/>
                        </a:rPr>
                        <a:t>BOM</a:t>
                      </a:r>
                      <a:r>
                        <a:rPr lang="zh-CN" altLang="en-US" sz="1600" u="none" strike="noStrike">
                          <a:effectLst/>
                        </a:rPr>
                        <a:t>结构，选择被测零件。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extLst>
                  <a:ext uri="{0D108BD9-81ED-4DB2-BD59-A6C34878D82A}">
                    <a16:rowId xmlns:a16="http://schemas.microsoft.com/office/drawing/2014/main" val="2841093675"/>
                  </a:ext>
                </a:extLst>
              </a:tr>
              <a:tr h="2289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4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LEVEL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优先级，分为</a:t>
                      </a:r>
                      <a:r>
                        <a:rPr lang="en-US" altLang="zh-CN" sz="1600" u="none" strike="noStrike">
                          <a:effectLst/>
                        </a:rPr>
                        <a:t>6</a:t>
                      </a:r>
                      <a:r>
                        <a:rPr lang="zh-CN" altLang="en-US" sz="1600" u="none" strike="noStrike">
                          <a:effectLst/>
                        </a:rPr>
                        <a:t>个等级，取自配置表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extLst>
                  <a:ext uri="{0D108BD9-81ED-4DB2-BD59-A6C34878D82A}">
                    <a16:rowId xmlns:a16="http://schemas.microsoft.com/office/drawing/2014/main" val="1580660907"/>
                  </a:ext>
                </a:extLst>
              </a:tr>
              <a:tr h="24882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5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REQUIRE_DATE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DATETIME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要求完成时间。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extLst>
                  <a:ext uri="{0D108BD9-81ED-4DB2-BD59-A6C34878D82A}">
                    <a16:rowId xmlns:a16="http://schemas.microsoft.com/office/drawing/2014/main" val="2427510604"/>
                  </a:ext>
                </a:extLst>
              </a:tr>
              <a:tr h="24882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6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REQUIRE_OPERATOR_ID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nvarchar（36）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申请人</a:t>
                      </a:r>
                      <a:r>
                        <a:rPr lang="en-US" altLang="zh-CN" sz="1600" u="none" strike="noStrike">
                          <a:effectLst/>
                        </a:rPr>
                        <a:t>,</a:t>
                      </a:r>
                      <a:r>
                        <a:rPr lang="zh-CN" altLang="en-US" sz="1600" u="none" strike="noStrike">
                          <a:effectLst/>
                        </a:rPr>
                        <a:t>取自</a:t>
                      </a:r>
                      <a:r>
                        <a:rPr lang="en-US" sz="1600" u="none" strike="noStrike">
                          <a:effectLst/>
                        </a:rPr>
                        <a:t>OPERATOR</a:t>
                      </a:r>
                      <a:r>
                        <a:rPr lang="zh-CN" altLang="en-US" sz="1600" u="none" strike="noStrike">
                          <a:effectLst/>
                        </a:rPr>
                        <a:t>表</a:t>
                      </a:r>
                      <a:r>
                        <a:rPr lang="en-US" sz="1600" u="none" strike="noStrike">
                          <a:effectLst/>
                        </a:rPr>
                        <a:t>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extLst>
                  <a:ext uri="{0D108BD9-81ED-4DB2-BD59-A6C34878D82A}">
                    <a16:rowId xmlns:a16="http://schemas.microsoft.com/office/drawing/2014/main" val="1217794825"/>
                  </a:ext>
                </a:extLst>
              </a:tr>
              <a:tr h="24882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7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STATUS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任务状态，取自配置表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extLst>
                  <a:ext uri="{0D108BD9-81ED-4DB2-BD59-A6C34878D82A}">
                    <a16:rowId xmlns:a16="http://schemas.microsoft.com/office/drawing/2014/main" val="1507371654"/>
                  </a:ext>
                </a:extLst>
              </a:tr>
              <a:tr h="24882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8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RECEIVE_TIME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DATETIME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送件时间，表示零件送至检测间的时间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b"/>
                </a:tc>
                <a:extLst>
                  <a:ext uri="{0D108BD9-81ED-4DB2-BD59-A6C34878D82A}">
                    <a16:rowId xmlns:a16="http://schemas.microsoft.com/office/drawing/2014/main" val="3979239061"/>
                  </a:ext>
                </a:extLst>
              </a:tr>
              <a:tr h="35830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9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CALL_DATETIME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DATETIME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最早的一次呼叫时间。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b"/>
                </a:tc>
                <a:extLst>
                  <a:ext uri="{0D108BD9-81ED-4DB2-BD59-A6C34878D82A}">
                    <a16:rowId xmlns:a16="http://schemas.microsoft.com/office/drawing/2014/main" val="3804327076"/>
                  </a:ext>
                </a:extLst>
              </a:tr>
              <a:tr h="35830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CALL_COUNT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呼叫次数，每次呼叫加</a:t>
                      </a:r>
                      <a:r>
                        <a:rPr lang="en-US" altLang="zh-CN" sz="1600" u="none" strike="noStrike">
                          <a:effectLst/>
                        </a:rPr>
                        <a:t>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b"/>
                </a:tc>
                <a:extLst>
                  <a:ext uri="{0D108BD9-81ED-4DB2-BD59-A6C34878D82A}">
                    <a16:rowId xmlns:a16="http://schemas.microsoft.com/office/drawing/2014/main" val="3180218112"/>
                  </a:ext>
                </a:extLst>
              </a:tr>
              <a:tr h="35830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INSPECT_DESC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检测要求描述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extLst>
                  <a:ext uri="{0D108BD9-81ED-4DB2-BD59-A6C34878D82A}">
                    <a16:rowId xmlns:a16="http://schemas.microsoft.com/office/drawing/2014/main" val="712392354"/>
                  </a:ext>
                </a:extLst>
              </a:tr>
              <a:tr h="35830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12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extLst>
                  <a:ext uri="{0D108BD9-81ED-4DB2-BD59-A6C34878D82A}">
                    <a16:rowId xmlns:a16="http://schemas.microsoft.com/office/drawing/2014/main" val="2389141955"/>
                  </a:ext>
                </a:extLst>
              </a:tr>
              <a:tr h="2388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13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extLst>
                  <a:ext uri="{0D108BD9-81ED-4DB2-BD59-A6C34878D82A}">
                    <a16:rowId xmlns:a16="http://schemas.microsoft.com/office/drawing/2014/main" val="4288021146"/>
                  </a:ext>
                </a:extLst>
              </a:tr>
              <a:tr h="2388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14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extLst>
                  <a:ext uri="{0D108BD9-81ED-4DB2-BD59-A6C34878D82A}">
                    <a16:rowId xmlns:a16="http://schemas.microsoft.com/office/drawing/2014/main" val="2798949560"/>
                  </a:ext>
                </a:extLst>
              </a:tr>
              <a:tr h="2388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15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extLst>
                  <a:ext uri="{0D108BD9-81ED-4DB2-BD59-A6C34878D82A}">
                    <a16:rowId xmlns:a16="http://schemas.microsoft.com/office/drawing/2014/main" val="2851195642"/>
                  </a:ext>
                </a:extLst>
              </a:tr>
              <a:tr h="2388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16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extLst>
                  <a:ext uri="{0D108BD9-81ED-4DB2-BD59-A6C34878D82A}">
                    <a16:rowId xmlns:a16="http://schemas.microsoft.com/office/drawing/2014/main" val="1084950057"/>
                  </a:ext>
                </a:extLst>
              </a:tr>
              <a:tr h="2388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17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extLst>
                  <a:ext uri="{0D108BD9-81ED-4DB2-BD59-A6C34878D82A}">
                    <a16:rowId xmlns:a16="http://schemas.microsoft.com/office/drawing/2014/main" val="1963688977"/>
                  </a:ext>
                </a:extLst>
              </a:tr>
              <a:tr h="2388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18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CREATIONTIME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创建日期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extLst>
                  <a:ext uri="{0D108BD9-81ED-4DB2-BD59-A6C34878D82A}">
                    <a16:rowId xmlns:a16="http://schemas.microsoft.com/office/drawing/2014/main" val="3759057119"/>
                  </a:ext>
                </a:extLst>
              </a:tr>
              <a:tr h="2388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19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CREATIONUSER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OPERATOR_ID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extLst>
                  <a:ext uri="{0D108BD9-81ED-4DB2-BD59-A6C34878D82A}">
                    <a16:rowId xmlns:a16="http://schemas.microsoft.com/office/drawing/2014/main" val="2894976750"/>
                  </a:ext>
                </a:extLst>
              </a:tr>
              <a:tr h="27868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20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LASTUPDATETIME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 dirty="0">
                          <a:effectLst/>
                        </a:rPr>
                        <a:t>最后更新日期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389" marR="8389" marT="8389" marB="0" anchor="ctr"/>
                </a:tc>
                <a:extLst>
                  <a:ext uri="{0D108BD9-81ED-4DB2-BD59-A6C34878D82A}">
                    <a16:rowId xmlns:a16="http://schemas.microsoft.com/office/drawing/2014/main" val="30816313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9202762"/>
      </p:ext>
    </p:extLst>
  </p:cSld>
  <p:clrMapOvr>
    <a:masterClrMapping/>
  </p:clrMapOvr>
  <p:transition spd="med">
    <p:pull dir="r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0370D32A-F7B7-4F95-B982-BC28B397A9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9070037"/>
              </p:ext>
            </p:extLst>
          </p:nvPr>
        </p:nvGraphicFramePr>
        <p:xfrm>
          <a:off x="459377" y="853258"/>
          <a:ext cx="14510657" cy="93366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89890">
                  <a:extLst>
                    <a:ext uri="{9D8B030D-6E8A-4147-A177-3AD203B41FA5}">
                      <a16:colId xmlns:a16="http://schemas.microsoft.com/office/drawing/2014/main" val="1584222836"/>
                    </a:ext>
                  </a:extLst>
                </a:gridCol>
                <a:gridCol w="4140714">
                  <a:extLst>
                    <a:ext uri="{9D8B030D-6E8A-4147-A177-3AD203B41FA5}">
                      <a16:colId xmlns:a16="http://schemas.microsoft.com/office/drawing/2014/main" val="1597201987"/>
                    </a:ext>
                  </a:extLst>
                </a:gridCol>
                <a:gridCol w="1906907">
                  <a:extLst>
                    <a:ext uri="{9D8B030D-6E8A-4147-A177-3AD203B41FA5}">
                      <a16:colId xmlns:a16="http://schemas.microsoft.com/office/drawing/2014/main" val="273287345"/>
                    </a:ext>
                  </a:extLst>
                </a:gridCol>
                <a:gridCol w="1852424">
                  <a:extLst>
                    <a:ext uri="{9D8B030D-6E8A-4147-A177-3AD203B41FA5}">
                      <a16:colId xmlns:a16="http://schemas.microsoft.com/office/drawing/2014/main" val="81485946"/>
                    </a:ext>
                  </a:extLst>
                </a:gridCol>
                <a:gridCol w="5720722">
                  <a:extLst>
                    <a:ext uri="{9D8B030D-6E8A-4147-A177-3AD203B41FA5}">
                      <a16:colId xmlns:a16="http://schemas.microsoft.com/office/drawing/2014/main" val="3747919336"/>
                    </a:ext>
                  </a:extLst>
                </a:gridCol>
              </a:tblGrid>
              <a:tr h="792662">
                <a:tc gridSpan="5"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B_SUB_INSPECT_ORDER </a:t>
                      </a:r>
                      <a:r>
                        <a:rPr lang="zh-CN" altLang="en-US" sz="1800" u="none" strike="noStrike">
                          <a:effectLst/>
                        </a:rPr>
                        <a:t>子任务表</a:t>
                      </a:r>
                      <a:endParaRPr lang="zh-CN" altLang="en-US" sz="18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7492459"/>
                  </a:ext>
                </a:extLst>
              </a:tr>
              <a:tr h="314934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>
                          <a:effectLst/>
                        </a:rPr>
                        <a:t>序号</a:t>
                      </a:r>
                      <a:endParaRPr lang="zh-CN" altLang="en-US" sz="18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>
                          <a:effectLst/>
                        </a:rPr>
                        <a:t>字段名</a:t>
                      </a:r>
                      <a:endParaRPr lang="zh-CN" altLang="en-US" sz="18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>
                          <a:effectLst/>
                        </a:rPr>
                        <a:t>类型</a:t>
                      </a:r>
                      <a:endParaRPr lang="zh-CN" altLang="en-US" sz="18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>
                          <a:effectLst/>
                        </a:rPr>
                        <a:t>可否为空</a:t>
                      </a:r>
                      <a:endParaRPr lang="zh-CN" altLang="en-US" sz="18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>
                          <a:effectLst/>
                        </a:rPr>
                        <a:t>说明</a:t>
                      </a:r>
                      <a:endParaRPr lang="zh-CN" altLang="en-US" sz="18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extLst>
                  <a:ext uri="{0D108BD9-81ED-4DB2-BD59-A6C34878D82A}">
                    <a16:rowId xmlns:a16="http://schemas.microsoft.com/office/drawing/2014/main" val="3892373386"/>
                  </a:ext>
                </a:extLst>
              </a:tr>
              <a:tr h="28344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1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ID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nvarchar（36）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>
                          <a:effectLst/>
                        </a:rPr>
                        <a:t>唯一编号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extLst>
                  <a:ext uri="{0D108BD9-81ED-4DB2-BD59-A6C34878D82A}">
                    <a16:rowId xmlns:a16="http://schemas.microsoft.com/office/drawing/2014/main" val="152144272"/>
                  </a:ext>
                </a:extLst>
              </a:tr>
              <a:tr h="97629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2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B_MAIN_INSPECT_ORDER_ID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nvarchar（36）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B_MAIN_INSPECT_ORDER </a:t>
                      </a:r>
                      <a:r>
                        <a:rPr lang="zh-CN" altLang="en-US" sz="1800" u="none" strike="noStrike">
                          <a:effectLst/>
                        </a:rPr>
                        <a:t>主任务表</a:t>
                      </a:r>
                      <a:r>
                        <a:rPr lang="en-US" sz="1800" u="none" strike="noStrike">
                          <a:effectLst/>
                        </a:rPr>
                        <a:t>ID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extLst>
                  <a:ext uri="{0D108BD9-81ED-4DB2-BD59-A6C34878D82A}">
                    <a16:rowId xmlns:a16="http://schemas.microsoft.com/office/drawing/2014/main" val="3446499012"/>
                  </a:ext>
                </a:extLst>
              </a:tr>
              <a:tr h="157467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SUB_ORDER_NO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nvarchar（56）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>
                          <a:effectLst/>
                        </a:rPr>
                        <a:t>子任务号，不允许用户编辑，要求自动生成。</a:t>
                      </a:r>
                      <a:br>
                        <a:rPr lang="zh-CN" altLang="en-US" sz="1800" u="none" strike="noStrike">
                          <a:effectLst/>
                        </a:rPr>
                      </a:br>
                      <a:r>
                        <a:rPr lang="zh-CN" altLang="en-US" sz="1800" u="none" strike="noStrike">
                          <a:effectLst/>
                        </a:rPr>
                        <a:t>命名规则：</a:t>
                      </a:r>
                      <a:r>
                        <a:rPr lang="en-US" altLang="zh-CN" sz="1800" u="none" strike="noStrike">
                          <a:effectLst/>
                        </a:rPr>
                        <a:t>P-</a:t>
                      </a:r>
                      <a:r>
                        <a:rPr lang="zh-CN" altLang="en-US" sz="1800" u="none" strike="noStrike">
                          <a:effectLst/>
                        </a:rPr>
                        <a:t>零件号</a:t>
                      </a:r>
                      <a:r>
                        <a:rPr lang="en-US" altLang="zh-CN" sz="1800" u="none" strike="noStrike">
                          <a:effectLst/>
                        </a:rPr>
                        <a:t>-</a:t>
                      </a:r>
                      <a:r>
                        <a:rPr lang="zh-CN" altLang="en-US" sz="1800" u="none" strike="noStrike">
                          <a:effectLst/>
                        </a:rPr>
                        <a:t>日期</a:t>
                      </a:r>
                      <a:r>
                        <a:rPr lang="en-US" altLang="zh-CN" sz="1800" u="none" strike="noStrike">
                          <a:effectLst/>
                        </a:rPr>
                        <a:t>-</a:t>
                      </a:r>
                      <a:r>
                        <a:rPr lang="zh-CN" altLang="en-US" sz="1800" u="none" strike="noStrike">
                          <a:effectLst/>
                        </a:rPr>
                        <a:t>数量</a:t>
                      </a:r>
                      <a:r>
                        <a:rPr lang="en-US" altLang="zh-CN" sz="1800" u="none" strike="noStrike">
                          <a:effectLst/>
                        </a:rPr>
                        <a:t>-</a:t>
                      </a:r>
                      <a:r>
                        <a:rPr lang="zh-CN" altLang="en-US" sz="1800" u="none" strike="noStrike">
                          <a:effectLst/>
                        </a:rPr>
                        <a:t>任务中的第几个零件，</a:t>
                      </a:r>
                      <a:br>
                        <a:rPr lang="zh-CN" altLang="en-US" sz="1800" u="none" strike="noStrike">
                          <a:effectLst/>
                        </a:rPr>
                      </a:br>
                      <a:r>
                        <a:rPr lang="en-US" altLang="zh-CN" sz="1800" u="none" strike="noStrike">
                          <a:effectLst/>
                        </a:rPr>
                        <a:t>eg:P-DNFHG8876-20191102-6-1</a:t>
                      </a:r>
                      <a:r>
                        <a:rPr lang="zh-CN" altLang="en-US" sz="1800" u="none" strike="noStrike">
                          <a:effectLst/>
                        </a:rPr>
                        <a:t>，表示</a:t>
                      </a:r>
                      <a:r>
                        <a:rPr lang="en-US" altLang="zh-CN" sz="1800" u="none" strike="noStrike">
                          <a:effectLst/>
                        </a:rPr>
                        <a:t>DNFHG8876</a:t>
                      </a:r>
                      <a:r>
                        <a:rPr lang="zh-CN" altLang="en-US" sz="1800" u="none" strike="noStrike">
                          <a:effectLst/>
                        </a:rPr>
                        <a:t>零件</a:t>
                      </a:r>
                      <a:r>
                        <a:rPr lang="en-US" altLang="zh-CN" sz="1800" u="none" strike="noStrike">
                          <a:effectLst/>
                        </a:rPr>
                        <a:t>20191102</a:t>
                      </a:r>
                      <a:r>
                        <a:rPr lang="zh-CN" altLang="en-US" sz="1800" u="none" strike="noStrike">
                          <a:effectLst/>
                        </a:rPr>
                        <a:t>日测量</a:t>
                      </a:r>
                      <a:r>
                        <a:rPr lang="en-US" altLang="zh-CN" sz="1800" u="none" strike="noStrike">
                          <a:effectLst/>
                        </a:rPr>
                        <a:t>6</a:t>
                      </a:r>
                      <a:r>
                        <a:rPr lang="zh-CN" altLang="en-US" sz="1800" u="none" strike="noStrike">
                          <a:effectLst/>
                        </a:rPr>
                        <a:t>个零件中的第一个零件。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extLst>
                  <a:ext uri="{0D108BD9-81ED-4DB2-BD59-A6C34878D82A}">
                    <a16:rowId xmlns:a16="http://schemas.microsoft.com/office/drawing/2014/main" val="934401107"/>
                  </a:ext>
                </a:extLst>
              </a:tr>
              <a:tr h="241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4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STATUS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nvarchar（1）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>
                          <a:effectLst/>
                        </a:rPr>
                        <a:t>任务状态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extLst>
                  <a:ext uri="{0D108BD9-81ED-4DB2-BD59-A6C34878D82A}">
                    <a16:rowId xmlns:a16="http://schemas.microsoft.com/office/drawing/2014/main" val="2926308616"/>
                  </a:ext>
                </a:extLst>
              </a:tr>
              <a:tr h="2624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4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DEVICE_ID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nvarchar（36）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>
                          <a:effectLst/>
                        </a:rPr>
                        <a:t>检测平台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extLst>
                  <a:ext uri="{0D108BD9-81ED-4DB2-BD59-A6C34878D82A}">
                    <a16:rowId xmlns:a16="http://schemas.microsoft.com/office/drawing/2014/main" val="4208262971"/>
                  </a:ext>
                </a:extLst>
              </a:tr>
              <a:tr h="2624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8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PLAN_START_TIME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DATETIME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>
                          <a:effectLst/>
                        </a:rPr>
                        <a:t>计划开始时间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extLst>
                  <a:ext uri="{0D108BD9-81ED-4DB2-BD59-A6C34878D82A}">
                    <a16:rowId xmlns:a16="http://schemas.microsoft.com/office/drawing/2014/main" val="3479190203"/>
                  </a:ext>
                </a:extLst>
              </a:tr>
              <a:tr h="2624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9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PLAN_END_TIME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DATETIME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>
                          <a:effectLst/>
                        </a:rPr>
                        <a:t>计划完成时间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extLst>
                  <a:ext uri="{0D108BD9-81ED-4DB2-BD59-A6C34878D82A}">
                    <a16:rowId xmlns:a16="http://schemas.microsoft.com/office/drawing/2014/main" val="1858478838"/>
                  </a:ext>
                </a:extLst>
              </a:tr>
              <a:tr h="2624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8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START_TIME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DATETIME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>
                          <a:effectLst/>
                        </a:rPr>
                        <a:t>实际开始时间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extLst>
                  <a:ext uri="{0D108BD9-81ED-4DB2-BD59-A6C34878D82A}">
                    <a16:rowId xmlns:a16="http://schemas.microsoft.com/office/drawing/2014/main" val="4119899500"/>
                  </a:ext>
                </a:extLst>
              </a:tr>
              <a:tr h="3779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9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END_TIME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DATETIME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>
                          <a:effectLst/>
                        </a:rPr>
                        <a:t>实际结束时间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extLst>
                  <a:ext uri="{0D108BD9-81ED-4DB2-BD59-A6C34878D82A}">
                    <a16:rowId xmlns:a16="http://schemas.microsoft.com/office/drawing/2014/main" val="1360971452"/>
                  </a:ext>
                </a:extLst>
              </a:tr>
              <a:tr h="3800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12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INSPECTED_DESC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nvarchar（1000）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>
                          <a:effectLst/>
                        </a:rPr>
                        <a:t>检测结果描述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extLst>
                  <a:ext uri="{0D108BD9-81ED-4DB2-BD59-A6C34878D82A}">
                    <a16:rowId xmlns:a16="http://schemas.microsoft.com/office/drawing/2014/main" val="3945664327"/>
                  </a:ext>
                </a:extLst>
              </a:tr>
              <a:tr h="3800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13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ATTR1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nvarchar（100）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>
                          <a:effectLst/>
                        </a:rPr>
                        <a:t>待定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extLst>
                  <a:ext uri="{0D108BD9-81ED-4DB2-BD59-A6C34878D82A}">
                    <a16:rowId xmlns:a16="http://schemas.microsoft.com/office/drawing/2014/main" val="4240397628"/>
                  </a:ext>
                </a:extLst>
              </a:tr>
              <a:tr h="3800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14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ATTR2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nvarchar（100）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>
                          <a:effectLst/>
                        </a:rPr>
                        <a:t>待定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extLst>
                  <a:ext uri="{0D108BD9-81ED-4DB2-BD59-A6C34878D82A}">
                    <a16:rowId xmlns:a16="http://schemas.microsoft.com/office/drawing/2014/main" val="3369556362"/>
                  </a:ext>
                </a:extLst>
              </a:tr>
              <a:tr h="3800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15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ATTR3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nvarchar（100）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>
                          <a:effectLst/>
                        </a:rPr>
                        <a:t>待定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extLst>
                  <a:ext uri="{0D108BD9-81ED-4DB2-BD59-A6C34878D82A}">
                    <a16:rowId xmlns:a16="http://schemas.microsoft.com/office/drawing/2014/main" val="894142846"/>
                  </a:ext>
                </a:extLst>
              </a:tr>
              <a:tr h="3800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16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ATTR4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nvarchar（100）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>
                          <a:effectLst/>
                        </a:rPr>
                        <a:t>待定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extLst>
                  <a:ext uri="{0D108BD9-81ED-4DB2-BD59-A6C34878D82A}">
                    <a16:rowId xmlns:a16="http://schemas.microsoft.com/office/drawing/2014/main" val="2580677079"/>
                  </a:ext>
                </a:extLst>
              </a:tr>
              <a:tr h="3800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17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ATTR5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nvarchar（100）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>
                          <a:effectLst/>
                        </a:rPr>
                        <a:t>待定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extLst>
                  <a:ext uri="{0D108BD9-81ED-4DB2-BD59-A6C34878D82A}">
                    <a16:rowId xmlns:a16="http://schemas.microsoft.com/office/drawing/2014/main" val="2692294617"/>
                  </a:ext>
                </a:extLst>
              </a:tr>
              <a:tr h="3800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18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ATTR6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nvarchar（100）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>
                          <a:effectLst/>
                        </a:rPr>
                        <a:t>待定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extLst>
                  <a:ext uri="{0D108BD9-81ED-4DB2-BD59-A6C34878D82A}">
                    <a16:rowId xmlns:a16="http://schemas.microsoft.com/office/drawing/2014/main" val="4145146841"/>
                  </a:ext>
                </a:extLst>
              </a:tr>
              <a:tr h="25194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19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CREATIONTIME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DATE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>
                          <a:effectLst/>
                        </a:rPr>
                        <a:t>创建日期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extLst>
                  <a:ext uri="{0D108BD9-81ED-4DB2-BD59-A6C34878D82A}">
                    <a16:rowId xmlns:a16="http://schemas.microsoft.com/office/drawing/2014/main" val="3963831714"/>
                  </a:ext>
                </a:extLst>
              </a:tr>
              <a:tr h="3800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20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CREATIONUSER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nvarchar（100）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OPERATOR_ID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extLst>
                  <a:ext uri="{0D108BD9-81ED-4DB2-BD59-A6C34878D82A}">
                    <a16:rowId xmlns:a16="http://schemas.microsoft.com/office/drawing/2014/main" val="2420719156"/>
                  </a:ext>
                </a:extLst>
              </a:tr>
              <a:tr h="25194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21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LASTUPDATETIME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DATE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 dirty="0">
                          <a:effectLst/>
                        </a:rPr>
                        <a:t>最后更新日期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8047" marR="8047" marT="8047" marB="0" anchor="ctr"/>
                </a:tc>
                <a:extLst>
                  <a:ext uri="{0D108BD9-81ED-4DB2-BD59-A6C34878D82A}">
                    <a16:rowId xmlns:a16="http://schemas.microsoft.com/office/drawing/2014/main" val="18395882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5986693"/>
      </p:ext>
    </p:extLst>
  </p:cSld>
  <p:clrMapOvr>
    <a:masterClrMapping/>
  </p:clrMapOvr>
  <p:transition spd="med">
    <p:pull dir="r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5F751CDC-B653-4E0C-9D8D-24DBD6EB17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1901651"/>
              </p:ext>
            </p:extLst>
          </p:nvPr>
        </p:nvGraphicFramePr>
        <p:xfrm>
          <a:off x="402817" y="1016361"/>
          <a:ext cx="15286359" cy="551277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37461">
                  <a:extLst>
                    <a:ext uri="{9D8B030D-6E8A-4147-A177-3AD203B41FA5}">
                      <a16:colId xmlns:a16="http://schemas.microsoft.com/office/drawing/2014/main" val="3017468651"/>
                    </a:ext>
                  </a:extLst>
                </a:gridCol>
                <a:gridCol w="4362065">
                  <a:extLst>
                    <a:ext uri="{9D8B030D-6E8A-4147-A177-3AD203B41FA5}">
                      <a16:colId xmlns:a16="http://schemas.microsoft.com/office/drawing/2014/main" val="3727757745"/>
                    </a:ext>
                  </a:extLst>
                </a:gridCol>
                <a:gridCol w="2008846">
                  <a:extLst>
                    <a:ext uri="{9D8B030D-6E8A-4147-A177-3AD203B41FA5}">
                      <a16:colId xmlns:a16="http://schemas.microsoft.com/office/drawing/2014/main" val="2656706525"/>
                    </a:ext>
                  </a:extLst>
                </a:gridCol>
                <a:gridCol w="1951450">
                  <a:extLst>
                    <a:ext uri="{9D8B030D-6E8A-4147-A177-3AD203B41FA5}">
                      <a16:colId xmlns:a16="http://schemas.microsoft.com/office/drawing/2014/main" val="2893939941"/>
                    </a:ext>
                  </a:extLst>
                </a:gridCol>
                <a:gridCol w="6026537">
                  <a:extLst>
                    <a:ext uri="{9D8B030D-6E8A-4147-A177-3AD203B41FA5}">
                      <a16:colId xmlns:a16="http://schemas.microsoft.com/office/drawing/2014/main" val="2170746974"/>
                    </a:ext>
                  </a:extLst>
                </a:gridCol>
              </a:tblGrid>
              <a:tr h="845360">
                <a:tc gridSpan="5"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B_SUB_INSPECT_ORDER_HIS </a:t>
                      </a:r>
                      <a:r>
                        <a:rPr lang="zh-CN" altLang="en-US" sz="2000" u="none" strike="noStrike">
                          <a:effectLst/>
                        </a:rPr>
                        <a:t>子任务暂停的历史记录</a:t>
                      </a:r>
                      <a:endParaRPr lang="zh-CN" altLang="en-US" sz="20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1184431"/>
                  </a:ext>
                </a:extLst>
              </a:tr>
              <a:tr h="819743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序号</a:t>
                      </a:r>
                      <a:endParaRPr lang="zh-CN" altLang="en-US" sz="20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字段名</a:t>
                      </a:r>
                      <a:endParaRPr lang="zh-CN" altLang="en-US" sz="20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类型</a:t>
                      </a:r>
                      <a:endParaRPr lang="zh-CN" altLang="en-US" sz="20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可否为空</a:t>
                      </a:r>
                      <a:endParaRPr lang="zh-CN" altLang="en-US" sz="20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说明</a:t>
                      </a:r>
                      <a:endParaRPr lang="zh-CN" altLang="en-US" sz="20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03773945"/>
                  </a:ext>
                </a:extLst>
              </a:tr>
              <a:tr h="48672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1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ID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nvarchar（36）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N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唯一编号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18477160"/>
                  </a:ext>
                </a:extLst>
              </a:tr>
              <a:tr h="48672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2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B_SUB_INSPECT_ORDER_ID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nvarchar（36）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N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子任务</a:t>
                      </a:r>
                      <a:r>
                        <a:rPr lang="en-US" sz="2000" u="none" strike="noStrike">
                          <a:effectLst/>
                        </a:rPr>
                        <a:t>ID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76222173"/>
                  </a:ext>
                </a:extLst>
              </a:tr>
              <a:tr h="48672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3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HOLD_TIME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DATETIME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N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暂停任务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35628086"/>
                  </a:ext>
                </a:extLst>
              </a:tr>
              <a:tr h="48672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4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RESTART_TIME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DATETIME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Y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开始任务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12461935"/>
                  </a:ext>
                </a:extLst>
              </a:tr>
              <a:tr h="48672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5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CREATIONTIME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DATETIME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Y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创建日期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70895442"/>
                  </a:ext>
                </a:extLst>
              </a:tr>
              <a:tr h="92733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6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CREATIONUSER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nvarchar（100）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Y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OPERATOR_ID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55976425"/>
                  </a:ext>
                </a:extLst>
              </a:tr>
              <a:tr h="48672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7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LASTUPDATETIME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DATETIME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Y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最后更新日期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950968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2061990"/>
      </p:ext>
    </p:extLst>
  </p:cSld>
  <p:clrMapOvr>
    <a:masterClrMapping/>
  </p:clrMapOvr>
  <p:transition spd="med">
    <p:pull dir="r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755387" y="3925870"/>
            <a:ext cx="8189904" cy="698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3D3EB15-4423-42E0-A708-1F42FC3A3B9D}"/>
              </a:ext>
            </a:extLst>
          </p:cNvPr>
          <p:cNvSpPr/>
          <p:nvPr/>
        </p:nvSpPr>
        <p:spPr>
          <a:xfrm>
            <a:off x="786830" y="1004521"/>
            <a:ext cx="793711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800" b="1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目录：</a:t>
            </a:r>
            <a:endParaRPr lang="en-US" altLang="zh-CN" sz="4800" b="1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925946" y="3151616"/>
            <a:ext cx="5587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一、测量计划</a:t>
            </a:r>
            <a:r>
              <a:rPr lang="en-US" altLang="zh-CN" sz="2400" dirty="0"/>
              <a:t>/</a:t>
            </a:r>
            <a:r>
              <a:rPr lang="zh-CN" altLang="en-US" sz="2400" dirty="0"/>
              <a:t>任务</a:t>
            </a:r>
            <a:endParaRPr lang="en-US" altLang="zh-CN" sz="2400" dirty="0"/>
          </a:p>
        </p:txBody>
      </p:sp>
      <p:sp>
        <p:nvSpPr>
          <p:cNvPr id="11" name="文本框 10"/>
          <p:cNvSpPr txBox="1"/>
          <p:nvPr/>
        </p:nvSpPr>
        <p:spPr>
          <a:xfrm>
            <a:off x="4925946" y="4751359"/>
            <a:ext cx="3525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zh-CN" altLang="en-US" sz="2400" dirty="0"/>
              <a:t>三、看板设计</a:t>
            </a:r>
            <a:endParaRPr lang="en-US" altLang="zh-CN" sz="2400" dirty="0"/>
          </a:p>
        </p:txBody>
      </p:sp>
      <p:sp>
        <p:nvSpPr>
          <p:cNvPr id="12" name="文本框 11"/>
          <p:cNvSpPr txBox="1"/>
          <p:nvPr/>
        </p:nvSpPr>
        <p:spPr>
          <a:xfrm>
            <a:off x="4925946" y="5467958"/>
            <a:ext cx="50237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zh-CN" altLang="en-US" sz="2400" dirty="0"/>
              <a:t>四、客户端</a:t>
            </a:r>
            <a:endParaRPr lang="en-US" altLang="zh-CN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5161FA7-7FB3-493E-9236-27BFE882A5D9}"/>
              </a:ext>
            </a:extLst>
          </p:cNvPr>
          <p:cNvSpPr txBox="1"/>
          <p:nvPr/>
        </p:nvSpPr>
        <p:spPr>
          <a:xfrm>
            <a:off x="4925945" y="4084869"/>
            <a:ext cx="6909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zh-CN" altLang="en-US" sz="2400" dirty="0">
                <a:solidFill>
                  <a:schemeClr val="bg1"/>
                </a:solidFill>
              </a:rPr>
              <a:t>二、基础数据定义：测量程序、零件责任人分组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3178581"/>
      </p:ext>
    </p:extLst>
  </p:cSld>
  <p:clrMapOvr>
    <a:masterClrMapping/>
  </p:clrMapOvr>
  <p:transition spd="med">
    <p:pull dir="r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78E1916-3F27-4152-8DD2-0992761D0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2556" y="-38100"/>
            <a:ext cx="10910199" cy="10476369"/>
          </a:xfrm>
          <a:prstGeom prst="rect">
            <a:avLst/>
          </a:prstGeom>
        </p:spPr>
      </p:pic>
      <p:sp>
        <p:nvSpPr>
          <p:cNvPr id="259" name="矩形 258">
            <a:extLst>
              <a:ext uri="{FF2B5EF4-FFF2-40B4-BE49-F238E27FC236}">
                <a16:creationId xmlns:a16="http://schemas.microsoft.com/office/drawing/2014/main" id="{AE702DCE-71A2-43F2-9D06-AAD9F0A0CB34}"/>
              </a:ext>
            </a:extLst>
          </p:cNvPr>
          <p:cNvSpPr/>
          <p:nvPr/>
        </p:nvSpPr>
        <p:spPr>
          <a:xfrm>
            <a:off x="191482" y="776128"/>
            <a:ext cx="2502608" cy="556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/>
              <a:t>任务状态规划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25653E4D-2233-47B6-BF19-D22F2690E5AE}"/>
              </a:ext>
            </a:extLst>
          </p:cNvPr>
          <p:cNvSpPr/>
          <p:nvPr/>
        </p:nvSpPr>
        <p:spPr>
          <a:xfrm>
            <a:off x="6568440" y="2652848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1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9EB1566-8763-4B64-A9B8-839FA34B0863}"/>
              </a:ext>
            </a:extLst>
          </p:cNvPr>
          <p:cNvSpPr/>
          <p:nvPr/>
        </p:nvSpPr>
        <p:spPr>
          <a:xfrm>
            <a:off x="12042684" y="4267200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2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9150537"/>
      </p:ext>
    </p:extLst>
  </p:cSld>
  <p:clrMapOvr>
    <a:masterClrMapping/>
  </p:clrMapOvr>
  <p:transition spd="med">
    <p:pull dir="r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755387" y="3009900"/>
            <a:ext cx="6390127" cy="28422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6766935" y="4200196"/>
            <a:ext cx="3434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测量程序管理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8138828"/>
      </p:ext>
    </p:extLst>
  </p:cSld>
  <p:clrMapOvr>
    <a:masterClrMapping/>
  </p:clrMapOvr>
  <p:transition spd="med">
    <p:pull dir="r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0BDF42D0-2F6C-4BAA-A482-977FFDCF1B19}"/>
              </a:ext>
            </a:extLst>
          </p:cNvPr>
          <p:cNvSpPr/>
          <p:nvPr/>
        </p:nvSpPr>
        <p:spPr>
          <a:xfrm>
            <a:off x="1853276" y="2675924"/>
            <a:ext cx="1982124" cy="4616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零部件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3623ABE-F577-4DC9-AA11-46773FBAF4B4}"/>
              </a:ext>
            </a:extLst>
          </p:cNvPr>
          <p:cNvSpPr/>
          <p:nvPr/>
        </p:nvSpPr>
        <p:spPr>
          <a:xfrm>
            <a:off x="908586" y="1126838"/>
            <a:ext cx="30572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/>
              <a:t>测量程序管理：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6A9F96D-762B-46A8-9D99-5055F9C7E6BF}"/>
              </a:ext>
            </a:extLst>
          </p:cNvPr>
          <p:cNvSpPr/>
          <p:nvPr/>
        </p:nvSpPr>
        <p:spPr>
          <a:xfrm>
            <a:off x="1383376" y="1902209"/>
            <a:ext cx="49782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400" dirty="0"/>
              <a:t>程序挂载在零件上：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40BF165-B38C-423A-8D1B-96D31664BE09}"/>
              </a:ext>
            </a:extLst>
          </p:cNvPr>
          <p:cNvSpPr/>
          <p:nvPr/>
        </p:nvSpPr>
        <p:spPr>
          <a:xfrm>
            <a:off x="3330017" y="3449639"/>
            <a:ext cx="1982124" cy="4616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程序标签</a:t>
            </a:r>
          </a:p>
        </p:txBody>
      </p:sp>
      <p:cxnSp>
        <p:nvCxnSpPr>
          <p:cNvPr id="15" name="连接符: 肘形 14">
            <a:extLst>
              <a:ext uri="{FF2B5EF4-FFF2-40B4-BE49-F238E27FC236}">
                <a16:creationId xmlns:a16="http://schemas.microsoft.com/office/drawing/2014/main" id="{F3E51BAD-A5F0-4E33-A57F-39DFCFA24BE4}"/>
              </a:ext>
            </a:extLst>
          </p:cNvPr>
          <p:cNvCxnSpPr>
            <a:cxnSpLocks/>
            <a:stCxn id="8" idx="2"/>
            <a:endCxn id="11" idx="1"/>
          </p:cNvCxnSpPr>
          <p:nvPr/>
        </p:nvCxnSpPr>
        <p:spPr>
          <a:xfrm rot="16200000" flipH="1">
            <a:off x="2815736" y="3166190"/>
            <a:ext cx="542883" cy="485679"/>
          </a:xfrm>
          <a:prstGeom prst="bentConnector2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>
            <a:extLst>
              <a:ext uri="{FF2B5EF4-FFF2-40B4-BE49-F238E27FC236}">
                <a16:creationId xmlns:a16="http://schemas.microsoft.com/office/drawing/2014/main" id="{9F3BEBC1-47DA-4C25-B764-BBE8F2C29737}"/>
              </a:ext>
            </a:extLst>
          </p:cNvPr>
          <p:cNvSpPr/>
          <p:nvPr/>
        </p:nvSpPr>
        <p:spPr>
          <a:xfrm>
            <a:off x="4891347" y="4223354"/>
            <a:ext cx="1982124" cy="4616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程序文件</a:t>
            </a:r>
          </a:p>
        </p:txBody>
      </p:sp>
      <p:cxnSp>
        <p:nvCxnSpPr>
          <p:cNvPr id="20" name="连接符: 肘形 19">
            <a:extLst>
              <a:ext uri="{FF2B5EF4-FFF2-40B4-BE49-F238E27FC236}">
                <a16:creationId xmlns:a16="http://schemas.microsoft.com/office/drawing/2014/main" id="{82219FA5-2A31-41E1-BE70-EEDC087D6DFF}"/>
              </a:ext>
            </a:extLst>
          </p:cNvPr>
          <p:cNvCxnSpPr>
            <a:cxnSpLocks/>
            <a:stCxn id="11" idx="2"/>
            <a:endCxn id="19" idx="1"/>
          </p:cNvCxnSpPr>
          <p:nvPr/>
        </p:nvCxnSpPr>
        <p:spPr>
          <a:xfrm rot="16200000" flipH="1">
            <a:off x="4334772" y="3897611"/>
            <a:ext cx="542883" cy="570268"/>
          </a:xfrm>
          <a:prstGeom prst="bentConnector2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>
            <a:extLst>
              <a:ext uri="{FF2B5EF4-FFF2-40B4-BE49-F238E27FC236}">
                <a16:creationId xmlns:a16="http://schemas.microsoft.com/office/drawing/2014/main" id="{769E0122-A6F9-4524-BD96-C2CC2B4467F1}"/>
              </a:ext>
            </a:extLst>
          </p:cNvPr>
          <p:cNvSpPr/>
          <p:nvPr/>
        </p:nvSpPr>
        <p:spPr>
          <a:xfrm>
            <a:off x="1383376" y="5542599"/>
            <a:ext cx="60755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400" dirty="0"/>
              <a:t>增加</a:t>
            </a:r>
            <a:r>
              <a:rPr lang="en-US" altLang="zh-CN" sz="2400" dirty="0"/>
              <a:t>RUN_MODE</a:t>
            </a:r>
            <a:r>
              <a:rPr lang="zh-CN" altLang="en-US" sz="2400" dirty="0"/>
              <a:t>字段，取自配置表</a:t>
            </a:r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A61E9A14-7FFD-41E9-AD59-875CC583AF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822" y="7085213"/>
            <a:ext cx="8401050" cy="952500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77E76B68-8D73-4B93-AD24-4CCBB412BD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26998" y="2639330"/>
            <a:ext cx="4765743" cy="7342437"/>
          </a:xfrm>
          <a:prstGeom prst="rect">
            <a:avLst/>
          </a:prstGeom>
        </p:spPr>
      </p:pic>
      <p:sp>
        <p:nvSpPr>
          <p:cNvPr id="31" name="矩形 30">
            <a:extLst>
              <a:ext uri="{FF2B5EF4-FFF2-40B4-BE49-F238E27FC236}">
                <a16:creationId xmlns:a16="http://schemas.microsoft.com/office/drawing/2014/main" id="{6CE6E3B3-7E5A-4E05-BDCD-2E5D1C16ED87}"/>
              </a:ext>
            </a:extLst>
          </p:cNvPr>
          <p:cNvSpPr/>
          <p:nvPr/>
        </p:nvSpPr>
        <p:spPr>
          <a:xfrm>
            <a:off x="10261592" y="1898954"/>
            <a:ext cx="49782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400" dirty="0"/>
              <a:t>默认字段描述见下表</a:t>
            </a:r>
          </a:p>
        </p:txBody>
      </p:sp>
    </p:spTree>
    <p:extLst>
      <p:ext uri="{BB962C8B-B14F-4D97-AF65-F5344CB8AC3E}">
        <p14:creationId xmlns:p14="http://schemas.microsoft.com/office/powerpoint/2010/main" val="1353297637"/>
      </p:ext>
    </p:extLst>
  </p:cSld>
  <p:clrMapOvr>
    <a:masterClrMapping/>
  </p:clrMapOvr>
  <p:transition spd="med">
    <p:pull dir="r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D3623ABE-F577-4DC9-AA11-46773FBAF4B4}"/>
              </a:ext>
            </a:extLst>
          </p:cNvPr>
          <p:cNvSpPr/>
          <p:nvPr/>
        </p:nvSpPr>
        <p:spPr>
          <a:xfrm>
            <a:off x="895523" y="630448"/>
            <a:ext cx="30572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/>
              <a:t>测量程序管理：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769E0122-A6F9-4524-BD96-C2CC2B4467F1}"/>
              </a:ext>
            </a:extLst>
          </p:cNvPr>
          <p:cNvSpPr/>
          <p:nvPr/>
        </p:nvSpPr>
        <p:spPr>
          <a:xfrm>
            <a:off x="895523" y="1480687"/>
            <a:ext cx="49782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400" dirty="0"/>
              <a:t>页面使用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7032F62-AA1E-4099-BA02-36C35C196569}"/>
              </a:ext>
            </a:extLst>
          </p:cNvPr>
          <p:cNvSpPr/>
          <p:nvPr/>
        </p:nvSpPr>
        <p:spPr>
          <a:xfrm>
            <a:off x="1528618" y="2049945"/>
            <a:ext cx="54469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zh-CN" altLang="en-US" sz="2400" dirty="0"/>
              <a:t>单独配置测量程序定义菜单。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BB88319-8476-4DCC-8B7E-1B4150977DDD}"/>
              </a:ext>
            </a:extLst>
          </p:cNvPr>
          <p:cNvSpPr/>
          <p:nvPr/>
        </p:nvSpPr>
        <p:spPr>
          <a:xfrm>
            <a:off x="1528618" y="2657580"/>
            <a:ext cx="117301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zh-CN" altLang="en-US" sz="2400" dirty="0"/>
              <a:t>零件定义页面，弹出页的形式弹出，定义好测量程序后，双击可返回定义的程序。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07DBCE9-B38C-49DB-88ED-D208B13EEF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7006" y="3672464"/>
            <a:ext cx="8577153" cy="536973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1E564AA-9B60-4611-BAA9-CE894D04C908}"/>
              </a:ext>
            </a:extLst>
          </p:cNvPr>
          <p:cNvSpPr/>
          <p:nvPr/>
        </p:nvSpPr>
        <p:spPr>
          <a:xfrm>
            <a:off x="4715623" y="8046717"/>
            <a:ext cx="4062617" cy="4180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选择测量程序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9E86466-CF3E-4817-971F-758EE409234D}"/>
              </a:ext>
            </a:extLst>
          </p:cNvPr>
          <p:cNvSpPr/>
          <p:nvPr/>
        </p:nvSpPr>
        <p:spPr>
          <a:xfrm>
            <a:off x="8930571" y="8037233"/>
            <a:ext cx="1493588" cy="4180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新增程序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3BC2DD0B-4F0D-4D3E-ABC4-6292D27545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08880" y="3265215"/>
            <a:ext cx="4733061" cy="2166633"/>
          </a:xfrm>
          <a:prstGeom prst="rect">
            <a:avLst/>
          </a:prstGeom>
        </p:spPr>
      </p:pic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D24CC8A9-D23A-4702-B948-60185FF5E3EA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6746932" y="3566160"/>
            <a:ext cx="4356497" cy="4480557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EC0229C0-AB32-474D-934C-9270CD50E51F}"/>
              </a:ext>
            </a:extLst>
          </p:cNvPr>
          <p:cNvCxnSpPr>
            <a:cxnSpLocks/>
          </p:cNvCxnSpPr>
          <p:nvPr/>
        </p:nvCxnSpPr>
        <p:spPr>
          <a:xfrm flipV="1">
            <a:off x="9823269" y="5003074"/>
            <a:ext cx="3006610" cy="3043644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05A051E8-53C6-4F75-ACDF-4AB04AF5BFFB}"/>
              </a:ext>
            </a:extLst>
          </p:cNvPr>
          <p:cNvSpPr txBox="1"/>
          <p:nvPr/>
        </p:nvSpPr>
        <p:spPr>
          <a:xfrm rot="18871387">
            <a:off x="9123683" y="5978432"/>
            <a:ext cx="3766974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打开程序定义页面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D0C64CDC-2DC7-4E9C-AFF5-78DF0407A271}"/>
              </a:ext>
            </a:extLst>
          </p:cNvPr>
          <p:cNvSpPr txBox="1"/>
          <p:nvPr/>
        </p:nvSpPr>
        <p:spPr>
          <a:xfrm rot="18871387">
            <a:off x="7195898" y="5130909"/>
            <a:ext cx="3766974" cy="102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选中程序，双击返回父页面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979E522A-95CE-4511-AE96-164B91FBA8FC}"/>
              </a:ext>
            </a:extLst>
          </p:cNvPr>
          <p:cNvSpPr/>
          <p:nvPr/>
        </p:nvSpPr>
        <p:spPr>
          <a:xfrm>
            <a:off x="1678017" y="9366337"/>
            <a:ext cx="627726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zh-CN" altLang="en-US" sz="2400" dirty="0"/>
              <a:t>零件定义页面选择程序支持模糊过滤。</a:t>
            </a:r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7D850D6E-30AB-499B-9912-64B23137832B}"/>
              </a:ext>
            </a:extLst>
          </p:cNvPr>
          <p:cNvCxnSpPr>
            <a:cxnSpLocks/>
          </p:cNvCxnSpPr>
          <p:nvPr/>
        </p:nvCxnSpPr>
        <p:spPr>
          <a:xfrm flipV="1">
            <a:off x="5628226" y="8455244"/>
            <a:ext cx="507356" cy="1042677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6346434"/>
      </p:ext>
    </p:extLst>
  </p:cSld>
  <p:clrMapOvr>
    <a:masterClrMapping/>
  </p:clrMapOvr>
  <p:transition spd="med">
    <p:pull dir="r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75905948-3D78-459A-BAB6-029B4EFFE6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7272126"/>
              </p:ext>
            </p:extLst>
          </p:nvPr>
        </p:nvGraphicFramePr>
        <p:xfrm>
          <a:off x="534988" y="81707"/>
          <a:ext cx="7732712" cy="1029503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56490">
                  <a:extLst>
                    <a:ext uri="{9D8B030D-6E8A-4147-A177-3AD203B41FA5}">
                      <a16:colId xmlns:a16="http://schemas.microsoft.com/office/drawing/2014/main" val="1078267916"/>
                    </a:ext>
                  </a:extLst>
                </a:gridCol>
                <a:gridCol w="1628555">
                  <a:extLst>
                    <a:ext uri="{9D8B030D-6E8A-4147-A177-3AD203B41FA5}">
                      <a16:colId xmlns:a16="http://schemas.microsoft.com/office/drawing/2014/main" val="991290704"/>
                    </a:ext>
                  </a:extLst>
                </a:gridCol>
                <a:gridCol w="1309067">
                  <a:extLst>
                    <a:ext uri="{9D8B030D-6E8A-4147-A177-3AD203B41FA5}">
                      <a16:colId xmlns:a16="http://schemas.microsoft.com/office/drawing/2014/main" val="2516947437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383989098"/>
                    </a:ext>
                  </a:extLst>
                </a:gridCol>
                <a:gridCol w="3467100">
                  <a:extLst>
                    <a:ext uri="{9D8B030D-6E8A-4147-A177-3AD203B41FA5}">
                      <a16:colId xmlns:a16="http://schemas.microsoft.com/office/drawing/2014/main" val="1552180864"/>
                    </a:ext>
                  </a:extLst>
                </a:gridCol>
              </a:tblGrid>
              <a:tr h="274322">
                <a:tc gridSpan="5"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 dirty="0">
                          <a:effectLst/>
                        </a:rPr>
                        <a:t>检测程序信息表（</a:t>
                      </a:r>
                      <a:r>
                        <a:rPr lang="en-US" sz="1400" u="none" strike="noStrike" dirty="0">
                          <a:effectLst/>
                        </a:rPr>
                        <a:t>Y_INSPECTION_PRGINFO）</a:t>
                      </a:r>
                      <a:endParaRPr lang="en-US" sz="1400" b="0" i="0" u="none" strike="noStrike" dirty="0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0859644"/>
                  </a:ext>
                </a:extLst>
              </a:tr>
              <a:tr h="274322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>
                          <a:effectLst/>
                        </a:rPr>
                        <a:t>序号</a:t>
                      </a:r>
                      <a:endParaRPr lang="zh-CN" altLang="en-US" sz="14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>
                          <a:effectLst/>
                        </a:rPr>
                        <a:t>字段名</a:t>
                      </a:r>
                      <a:endParaRPr lang="zh-CN" altLang="en-US" sz="14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>
                          <a:effectLst/>
                        </a:rPr>
                        <a:t>类型</a:t>
                      </a:r>
                      <a:endParaRPr lang="zh-CN" altLang="en-US" sz="14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</a:rPr>
                        <a:t>是否为空</a:t>
                      </a:r>
                      <a:endParaRPr lang="zh-CN" altLang="en-US" sz="14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</a:rPr>
                        <a:t>说明</a:t>
                      </a:r>
                      <a:endParaRPr lang="zh-CN" altLang="en-US" sz="14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3154626110"/>
                  </a:ext>
                </a:extLst>
              </a:tr>
              <a:tr h="27432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</a:rPr>
                        <a:t>1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ID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nvarchar（36）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>
                          <a:effectLst/>
                        </a:rPr>
                        <a:t>主键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502343703"/>
                  </a:ext>
                </a:extLst>
              </a:tr>
              <a:tr h="67618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</a:rPr>
                        <a:t>2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TYPE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nvarchar（1）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400" u="none" strike="noStrike">
                          <a:effectLst/>
                        </a:rPr>
                        <a:t>0. </a:t>
                      </a:r>
                      <a:r>
                        <a:rPr lang="zh-CN" altLang="en-US" sz="1400" u="none" strike="noStrike">
                          <a:effectLst/>
                        </a:rPr>
                        <a:t>零件类检测程序</a:t>
                      </a:r>
                      <a:br>
                        <a:rPr lang="zh-CN" altLang="en-US" sz="1400" u="none" strike="noStrike">
                          <a:effectLst/>
                        </a:rPr>
                      </a:br>
                      <a:r>
                        <a:rPr lang="en-US" altLang="zh-CN" sz="1400" u="none" strike="noStrike">
                          <a:effectLst/>
                        </a:rPr>
                        <a:t>1. </a:t>
                      </a:r>
                      <a:r>
                        <a:rPr lang="zh-CN" altLang="en-US" sz="1400" u="none" strike="noStrike">
                          <a:effectLst/>
                        </a:rPr>
                        <a:t>工序类检测程序</a:t>
                      </a:r>
                      <a:br>
                        <a:rPr lang="zh-CN" altLang="en-US" sz="1400" u="none" strike="noStrike">
                          <a:effectLst/>
                        </a:rPr>
                      </a:br>
                      <a:r>
                        <a:rPr lang="en-US" altLang="zh-CN" sz="1400" u="none" strike="noStrike">
                          <a:effectLst/>
                        </a:rPr>
                        <a:t>3. </a:t>
                      </a:r>
                      <a:r>
                        <a:rPr lang="zh-CN" altLang="en-US" sz="1400" u="none" strike="noStrike">
                          <a:effectLst/>
                        </a:rPr>
                        <a:t>尺寸分组类检测程序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4049157411"/>
                  </a:ext>
                </a:extLst>
              </a:tr>
              <a:tr h="30510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</a:rPr>
                        <a:t>3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CODE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nvarchar（100）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>
                          <a:effectLst/>
                        </a:rPr>
                        <a:t>代号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648598163"/>
                  </a:ext>
                </a:extLst>
              </a:tr>
              <a:tr h="27432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</a:rPr>
                        <a:t>4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NAME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nvarchar（100）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>
                          <a:effectLst/>
                        </a:rPr>
                        <a:t>名称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1035351976"/>
                  </a:ext>
                </a:extLst>
              </a:tr>
              <a:tr h="27432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</a:rPr>
                        <a:t>5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VERSION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nvarchar（100）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>
                          <a:effectLst/>
                        </a:rPr>
                        <a:t>版本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4284557075"/>
                  </a:ext>
                </a:extLst>
              </a:tr>
              <a:tr h="27432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</a:rPr>
                        <a:t>6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DESCRIPTION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nvarchar（2000）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>
                          <a:effectLst/>
                        </a:rPr>
                        <a:t>描述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913412862"/>
                  </a:ext>
                </a:extLst>
              </a:tr>
              <a:tr h="8081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</a:rPr>
                        <a:t>7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IS_DEFAULT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nvarchar（1）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>
                          <a:effectLst/>
                        </a:rPr>
                        <a:t>是否默认，同一个编号</a:t>
                      </a:r>
                      <a:r>
                        <a:rPr lang="en-US" altLang="zh-CN" sz="1400" u="none" strike="noStrike">
                          <a:effectLst/>
                        </a:rPr>
                        <a:t>+</a:t>
                      </a:r>
                      <a:r>
                        <a:rPr lang="zh-CN" altLang="en-US" sz="1400" u="none" strike="noStrike">
                          <a:effectLst/>
                        </a:rPr>
                        <a:t>版本下，只允许一个“默认”程序</a:t>
                      </a:r>
                      <a:br>
                        <a:rPr lang="zh-CN" altLang="en-US" sz="1400" u="none" strike="noStrike">
                          <a:effectLst/>
                        </a:rPr>
                      </a:br>
                      <a:r>
                        <a:rPr lang="en-US" altLang="zh-CN" sz="1400" u="none" strike="noStrike">
                          <a:effectLst/>
                        </a:rPr>
                        <a:t>0 .</a:t>
                      </a:r>
                      <a:r>
                        <a:rPr lang="zh-CN" altLang="en-US" sz="1400" u="none" strike="noStrike">
                          <a:effectLst/>
                        </a:rPr>
                        <a:t>否</a:t>
                      </a:r>
                      <a:br>
                        <a:rPr lang="zh-CN" altLang="en-US" sz="1400" u="none" strike="noStrike">
                          <a:effectLst/>
                        </a:rPr>
                      </a:br>
                      <a:r>
                        <a:rPr lang="en-US" altLang="zh-CN" sz="1400" u="none" strike="noStrike">
                          <a:effectLst/>
                        </a:rPr>
                        <a:t>1. </a:t>
                      </a:r>
                      <a:r>
                        <a:rPr lang="zh-CN" altLang="en-US" sz="1400" u="none" strike="noStrike">
                          <a:effectLst/>
                        </a:rPr>
                        <a:t>是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693856298"/>
                  </a:ext>
                </a:extLst>
              </a:tr>
              <a:tr h="67618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</a:rPr>
                        <a:t>8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IS_COMMON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nvarchar（1）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400" u="none" strike="noStrike">
                          <a:effectLst/>
                        </a:rPr>
                        <a:t>0 .</a:t>
                      </a:r>
                      <a:r>
                        <a:rPr lang="zh-CN" altLang="en-US" sz="1400" u="none" strike="noStrike">
                          <a:effectLst/>
                        </a:rPr>
                        <a:t>否，需要专机</a:t>
                      </a:r>
                      <a:br>
                        <a:rPr lang="zh-CN" altLang="en-US" sz="1400" u="none" strike="noStrike">
                          <a:effectLst/>
                        </a:rPr>
                      </a:br>
                      <a:r>
                        <a:rPr lang="en-US" altLang="zh-CN" sz="1400" u="none" strike="noStrike">
                          <a:effectLst/>
                        </a:rPr>
                        <a:t>1. </a:t>
                      </a:r>
                      <a:r>
                        <a:rPr lang="zh-CN" altLang="en-US" sz="1400" u="none" strike="noStrike">
                          <a:effectLst/>
                        </a:rPr>
                        <a:t>是，通用程序</a:t>
                      </a:r>
                      <a:br>
                        <a:rPr lang="zh-CN" altLang="en-US" sz="1400" u="none" strike="noStrike">
                          <a:effectLst/>
                        </a:rPr>
                      </a:br>
                      <a:r>
                        <a:rPr lang="zh-CN" altLang="en-US" sz="1400" u="none" strike="noStrike">
                          <a:effectLst/>
                        </a:rPr>
                        <a:t>默认</a:t>
                      </a:r>
                      <a:r>
                        <a:rPr lang="en-US" altLang="zh-CN" sz="1400" u="none" strike="noStrike">
                          <a:effectLst/>
                        </a:rPr>
                        <a:t>1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3254737121"/>
                  </a:ext>
                </a:extLst>
              </a:tr>
              <a:tr h="67618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</a:rPr>
                        <a:t>9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TOOL_ID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nvarchar（1）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 dirty="0">
                          <a:effectLst/>
                        </a:rPr>
                        <a:t>测量设备</a:t>
                      </a:r>
                      <a:r>
                        <a:rPr lang="en-US" altLang="zh-CN" sz="1400" u="none" strike="noStrike" dirty="0">
                          <a:effectLst/>
                        </a:rPr>
                        <a:t>ID</a:t>
                      </a:r>
                      <a:r>
                        <a:rPr lang="zh-CN" altLang="en-US" sz="1400" u="none" strike="noStrike" dirty="0">
                          <a:effectLst/>
                        </a:rPr>
                        <a:t>，取自设备表。</a:t>
                      </a:r>
                      <a:br>
                        <a:rPr lang="zh-CN" altLang="en-US" sz="1400" u="none" strike="noStrike" dirty="0">
                          <a:effectLst/>
                        </a:rPr>
                      </a:br>
                      <a:r>
                        <a:rPr lang="zh-CN" altLang="en-US" sz="1400" u="none" strike="noStrike" dirty="0">
                          <a:effectLst/>
                        </a:rPr>
                        <a:t>当</a:t>
                      </a:r>
                      <a:r>
                        <a:rPr lang="en-US" altLang="zh-CN" sz="1400" u="none" strike="noStrike" dirty="0">
                          <a:effectLst/>
                        </a:rPr>
                        <a:t>IS_COMMON=0</a:t>
                      </a:r>
                      <a:r>
                        <a:rPr lang="zh-CN" altLang="en-US" sz="1400" u="none" strike="noStrike" dirty="0">
                          <a:effectLst/>
                        </a:rPr>
                        <a:t>时，选择设备，存储</a:t>
                      </a:r>
                      <a:r>
                        <a:rPr lang="en-US" altLang="zh-CN" sz="1400" u="none" strike="noStrike" dirty="0">
                          <a:effectLst/>
                        </a:rPr>
                        <a:t>ID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2947411925"/>
                  </a:ext>
                </a:extLst>
              </a:tr>
              <a:tr h="67618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</a:rPr>
                        <a:t>10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CYCLE_TIME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INT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>
                          <a:effectLst/>
                        </a:rPr>
                        <a:t>标准工时，单位“</a:t>
                      </a:r>
                      <a:r>
                        <a:rPr lang="en-US" altLang="zh-CN" sz="1400" u="none" strike="noStrike">
                          <a:effectLst/>
                        </a:rPr>
                        <a:t>S” </a:t>
                      </a:r>
                      <a:r>
                        <a:rPr lang="zh-CN" altLang="en-US" sz="1400" u="none" strike="noStrike">
                          <a:effectLst/>
                        </a:rPr>
                        <a:t>， 页面需要提供用户其他单位设置项，分、小时等，数据库存储秒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442971810"/>
                  </a:ext>
                </a:extLst>
              </a:tr>
              <a:tr h="59372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</a:rPr>
                        <a:t>11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IS_AUTO_PUSH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nvarchar（1）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>
                          <a:effectLst/>
                        </a:rPr>
                        <a:t>是否推送</a:t>
                      </a:r>
                      <a:br>
                        <a:rPr lang="zh-CN" altLang="en-US" sz="1400" u="none" strike="noStrike">
                          <a:effectLst/>
                        </a:rPr>
                      </a:br>
                      <a:r>
                        <a:rPr lang="en-US" altLang="zh-CN" sz="1400" u="none" strike="noStrike">
                          <a:effectLst/>
                        </a:rPr>
                        <a:t>0 .</a:t>
                      </a:r>
                      <a:r>
                        <a:rPr lang="zh-CN" altLang="en-US" sz="1400" u="none" strike="noStrike">
                          <a:effectLst/>
                        </a:rPr>
                        <a:t>否</a:t>
                      </a:r>
                      <a:br>
                        <a:rPr lang="zh-CN" altLang="en-US" sz="1400" u="none" strike="noStrike">
                          <a:effectLst/>
                        </a:rPr>
                      </a:br>
                      <a:r>
                        <a:rPr lang="en-US" altLang="zh-CN" sz="1400" u="none" strike="noStrike">
                          <a:effectLst/>
                        </a:rPr>
                        <a:t>1. </a:t>
                      </a:r>
                      <a:r>
                        <a:rPr lang="zh-CN" altLang="en-US" sz="1400" u="none" strike="noStrike">
                          <a:effectLst/>
                        </a:rPr>
                        <a:t>是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1109765969"/>
                  </a:ext>
                </a:extLst>
              </a:tr>
              <a:tr h="67618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</a:rPr>
                        <a:t>12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STATUS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nvarchar（1）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400" u="none" strike="noStrike" dirty="0">
                          <a:effectLst/>
                        </a:rPr>
                        <a:t>0. </a:t>
                      </a:r>
                      <a:r>
                        <a:rPr lang="zh-CN" altLang="en-US" sz="1400" u="none" strike="noStrike" dirty="0">
                          <a:effectLst/>
                        </a:rPr>
                        <a:t>新建</a:t>
                      </a:r>
                      <a:br>
                        <a:rPr lang="zh-CN" altLang="en-US" sz="1400" u="none" strike="noStrike" dirty="0">
                          <a:effectLst/>
                        </a:rPr>
                      </a:br>
                      <a:r>
                        <a:rPr lang="en-US" altLang="zh-CN" sz="1400" u="none" strike="noStrike" dirty="0">
                          <a:effectLst/>
                        </a:rPr>
                        <a:t>1. </a:t>
                      </a:r>
                      <a:r>
                        <a:rPr lang="zh-CN" altLang="en-US" sz="1400" u="none" strike="noStrike" dirty="0">
                          <a:effectLst/>
                        </a:rPr>
                        <a:t>审批、会签</a:t>
                      </a:r>
                      <a:br>
                        <a:rPr lang="zh-CN" altLang="en-US" sz="1400" u="none" strike="noStrike" dirty="0">
                          <a:effectLst/>
                        </a:rPr>
                      </a:br>
                      <a:r>
                        <a:rPr lang="en-US" altLang="zh-CN" sz="1400" u="none" strike="noStrike" dirty="0">
                          <a:effectLst/>
                        </a:rPr>
                        <a:t>2. </a:t>
                      </a:r>
                      <a:r>
                        <a:rPr lang="zh-CN" altLang="en-US" sz="1400" u="none" strike="noStrike" dirty="0">
                          <a:effectLst/>
                        </a:rPr>
                        <a:t>设备验证</a:t>
                      </a:r>
                      <a:br>
                        <a:rPr lang="zh-CN" altLang="en-US" sz="1400" u="none" strike="noStrike" dirty="0">
                          <a:effectLst/>
                        </a:rPr>
                      </a:br>
                      <a:r>
                        <a:rPr lang="en-US" altLang="zh-CN" sz="1400" u="none" strike="noStrike" dirty="0">
                          <a:effectLst/>
                        </a:rPr>
                        <a:t>9..</a:t>
                      </a:r>
                      <a:r>
                        <a:rPr lang="zh-CN" altLang="en-US" sz="1400" u="none" strike="noStrike" dirty="0">
                          <a:effectLst/>
                        </a:rPr>
                        <a:t>发布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382791737"/>
                  </a:ext>
                </a:extLst>
              </a:tr>
              <a:tr h="5157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</a:t>
                      </a: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RUN_MODE</a:t>
                      </a: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u="none" strike="noStrike" dirty="0">
                          <a:effectLst/>
                        </a:rPr>
                        <a:t>nvarchar（1）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+mn-ea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</a:t>
                      </a: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运行模式：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  <a:p>
                      <a:pPr algn="l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 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主臂模式，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2. 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辅臂模式，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平台模式</a:t>
                      </a: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3083349389"/>
                  </a:ext>
                </a:extLst>
              </a:tr>
              <a:tr h="27432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</a:rPr>
                        <a:t>13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ATTR1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nvarchar（100）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>
                          <a:effectLst/>
                        </a:rPr>
                        <a:t>预留属性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2014950873"/>
                  </a:ext>
                </a:extLst>
              </a:tr>
              <a:tr h="27432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</a:rPr>
                        <a:t>14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ATTR2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nvarchar（100）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>
                          <a:effectLst/>
                        </a:rPr>
                        <a:t>预留属性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467934712"/>
                  </a:ext>
                </a:extLst>
              </a:tr>
              <a:tr h="27432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</a:rPr>
                        <a:t>15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ATTR3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nvarchar（100）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>
                          <a:effectLst/>
                        </a:rPr>
                        <a:t>预留属性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1820330190"/>
                  </a:ext>
                </a:extLst>
              </a:tr>
              <a:tr h="27432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</a:rPr>
                        <a:t>16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ATTR4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nvarchar（100）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>
                          <a:effectLst/>
                        </a:rPr>
                        <a:t>预留属性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1170767945"/>
                  </a:ext>
                </a:extLst>
              </a:tr>
              <a:tr h="27432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</a:rPr>
                        <a:t>17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ATTR5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nvarchar（100）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>
                          <a:effectLst/>
                        </a:rPr>
                        <a:t>预留属性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910620638"/>
                  </a:ext>
                </a:extLst>
              </a:tr>
              <a:tr h="27432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</a:rPr>
                        <a:t>18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ATTR6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nvarchar（100）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>
                          <a:effectLst/>
                        </a:rPr>
                        <a:t>预留属性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1976530448"/>
                  </a:ext>
                </a:extLst>
              </a:tr>
              <a:tr h="27432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</a:rPr>
                        <a:t>19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CREATIONTIME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DATE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>
                          <a:effectLst/>
                        </a:rPr>
                        <a:t>创建时间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1413352467"/>
                  </a:ext>
                </a:extLst>
              </a:tr>
              <a:tr h="27432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</a:rPr>
                        <a:t>20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CREATIONUSER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nvarchar（100）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>
                          <a:effectLst/>
                        </a:rPr>
                        <a:t>创建用户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3833974874"/>
                  </a:ext>
                </a:extLst>
              </a:tr>
              <a:tr h="24738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</a:rPr>
                        <a:t>21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LASTUPDATETIME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DATE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 dirty="0">
                          <a:effectLst/>
                        </a:rPr>
                        <a:t>最后更新日期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963" marR="5963" marT="5963" marB="0" anchor="ctr"/>
                </a:tc>
                <a:extLst>
                  <a:ext uri="{0D108BD9-81ED-4DB2-BD59-A6C34878D82A}">
                    <a16:rowId xmlns:a16="http://schemas.microsoft.com/office/drawing/2014/main" val="30933690"/>
                  </a:ext>
                </a:extLst>
              </a:tr>
            </a:tbl>
          </a:graphicData>
        </a:graphic>
      </p:graphicFrame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1386563A-DEF3-4C78-A10A-6C931E4E97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8688642"/>
              </p:ext>
            </p:extLst>
          </p:nvPr>
        </p:nvGraphicFramePr>
        <p:xfrm>
          <a:off x="8870953" y="81707"/>
          <a:ext cx="6762749" cy="95829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91318">
                  <a:extLst>
                    <a:ext uri="{9D8B030D-6E8A-4147-A177-3AD203B41FA5}">
                      <a16:colId xmlns:a16="http://schemas.microsoft.com/office/drawing/2014/main" val="1579697033"/>
                    </a:ext>
                  </a:extLst>
                </a:gridCol>
                <a:gridCol w="1580346">
                  <a:extLst>
                    <a:ext uri="{9D8B030D-6E8A-4147-A177-3AD203B41FA5}">
                      <a16:colId xmlns:a16="http://schemas.microsoft.com/office/drawing/2014/main" val="4207476197"/>
                    </a:ext>
                  </a:extLst>
                </a:gridCol>
                <a:gridCol w="1658983">
                  <a:extLst>
                    <a:ext uri="{9D8B030D-6E8A-4147-A177-3AD203B41FA5}">
                      <a16:colId xmlns:a16="http://schemas.microsoft.com/office/drawing/2014/main" val="4290511573"/>
                    </a:ext>
                  </a:extLst>
                </a:gridCol>
                <a:gridCol w="1052600">
                  <a:extLst>
                    <a:ext uri="{9D8B030D-6E8A-4147-A177-3AD203B41FA5}">
                      <a16:colId xmlns:a16="http://schemas.microsoft.com/office/drawing/2014/main" val="2578307747"/>
                    </a:ext>
                  </a:extLst>
                </a:gridCol>
                <a:gridCol w="1779502">
                  <a:extLst>
                    <a:ext uri="{9D8B030D-6E8A-4147-A177-3AD203B41FA5}">
                      <a16:colId xmlns:a16="http://schemas.microsoft.com/office/drawing/2014/main" val="845607066"/>
                    </a:ext>
                  </a:extLst>
                </a:gridCol>
              </a:tblGrid>
              <a:tr h="696242">
                <a:tc gridSpan="5"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 dirty="0">
                          <a:effectLst/>
                        </a:rPr>
                        <a:t>检测程序文件表（</a:t>
                      </a:r>
                      <a:r>
                        <a:rPr lang="en-US" sz="1600" u="none" strike="noStrike" dirty="0">
                          <a:effectLst/>
                        </a:rPr>
                        <a:t>Y_INSPECTION_PRG_PATH）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8780737"/>
                  </a:ext>
                </a:extLst>
              </a:tr>
              <a:tr h="32681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 dirty="0">
                          <a:effectLst/>
                        </a:rPr>
                        <a:t>序号</a:t>
                      </a:r>
                      <a:endParaRPr lang="zh-CN" alt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 dirty="0">
                          <a:effectLst/>
                        </a:rPr>
                        <a:t>字段名</a:t>
                      </a:r>
                      <a:endParaRPr lang="zh-CN" alt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类型</a:t>
                      </a:r>
                      <a:endParaRPr lang="zh-CN" altLang="en-US" sz="16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是否为空</a:t>
                      </a:r>
                      <a:endParaRPr lang="zh-CN" altLang="en-US" sz="16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说明</a:t>
                      </a:r>
                      <a:endParaRPr lang="zh-CN" altLang="en-US" sz="16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extLst>
                  <a:ext uri="{0D108BD9-81ED-4DB2-BD59-A6C34878D82A}">
                    <a16:rowId xmlns:a16="http://schemas.microsoft.com/office/drawing/2014/main" val="1102167685"/>
                  </a:ext>
                </a:extLst>
              </a:tr>
              <a:tr h="5070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ID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nvarchar（36）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主键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extLst>
                  <a:ext uri="{0D108BD9-81ED-4DB2-BD59-A6C34878D82A}">
                    <a16:rowId xmlns:a16="http://schemas.microsoft.com/office/drawing/2014/main" val="4120750110"/>
                  </a:ext>
                </a:extLst>
              </a:tr>
              <a:tr h="8055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2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INSPECTION_PRGINFO_ID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nvarchar（36）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检测程序表</a:t>
                      </a:r>
                      <a:r>
                        <a:rPr lang="en-US" sz="1600" u="none" strike="noStrike">
                          <a:effectLst/>
                        </a:rPr>
                        <a:t>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extLst>
                  <a:ext uri="{0D108BD9-81ED-4DB2-BD59-A6C34878D82A}">
                    <a16:rowId xmlns:a16="http://schemas.microsoft.com/office/drawing/2014/main" val="615161499"/>
                  </a:ext>
                </a:extLst>
              </a:tr>
              <a:tr h="5070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3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TYPE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文件后缀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extLst>
                  <a:ext uri="{0D108BD9-81ED-4DB2-BD59-A6C34878D82A}">
                    <a16:rowId xmlns:a16="http://schemas.microsoft.com/office/drawing/2014/main" val="3624135990"/>
                  </a:ext>
                </a:extLst>
              </a:tr>
              <a:tr h="5070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4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PATH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路径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extLst>
                  <a:ext uri="{0D108BD9-81ED-4DB2-BD59-A6C34878D82A}">
                    <a16:rowId xmlns:a16="http://schemas.microsoft.com/office/drawing/2014/main" val="1638198848"/>
                  </a:ext>
                </a:extLst>
              </a:tr>
              <a:tr h="5070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5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预留属性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extLst>
                  <a:ext uri="{0D108BD9-81ED-4DB2-BD59-A6C34878D82A}">
                    <a16:rowId xmlns:a16="http://schemas.microsoft.com/office/drawing/2014/main" val="1442271966"/>
                  </a:ext>
                </a:extLst>
              </a:tr>
              <a:tr h="5070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6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预留属性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extLst>
                  <a:ext uri="{0D108BD9-81ED-4DB2-BD59-A6C34878D82A}">
                    <a16:rowId xmlns:a16="http://schemas.microsoft.com/office/drawing/2014/main" val="3323328938"/>
                  </a:ext>
                </a:extLst>
              </a:tr>
              <a:tr h="9627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7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ATTR3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预留属性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extLst>
                  <a:ext uri="{0D108BD9-81ED-4DB2-BD59-A6C34878D82A}">
                    <a16:rowId xmlns:a16="http://schemas.microsoft.com/office/drawing/2014/main" val="2510483412"/>
                  </a:ext>
                </a:extLst>
              </a:tr>
              <a:tr h="8055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8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预留属性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extLst>
                  <a:ext uri="{0D108BD9-81ED-4DB2-BD59-A6C34878D82A}">
                    <a16:rowId xmlns:a16="http://schemas.microsoft.com/office/drawing/2014/main" val="2372622817"/>
                  </a:ext>
                </a:extLst>
              </a:tr>
              <a:tr h="8055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9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预留属性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extLst>
                  <a:ext uri="{0D108BD9-81ED-4DB2-BD59-A6C34878D82A}">
                    <a16:rowId xmlns:a16="http://schemas.microsoft.com/office/drawing/2014/main" val="3475368455"/>
                  </a:ext>
                </a:extLst>
              </a:tr>
              <a:tr h="8055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预留属性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extLst>
                  <a:ext uri="{0D108BD9-81ED-4DB2-BD59-A6C34878D82A}">
                    <a16:rowId xmlns:a16="http://schemas.microsoft.com/office/drawing/2014/main" val="1164545640"/>
                  </a:ext>
                </a:extLst>
              </a:tr>
              <a:tr h="7073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CREATIONTIME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创建时间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extLst>
                  <a:ext uri="{0D108BD9-81ED-4DB2-BD59-A6C34878D82A}">
                    <a16:rowId xmlns:a16="http://schemas.microsoft.com/office/drawing/2014/main" val="1871822338"/>
                  </a:ext>
                </a:extLst>
              </a:tr>
              <a:tr h="8055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12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CREATIONUSER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创建用户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extLst>
                  <a:ext uri="{0D108BD9-81ED-4DB2-BD59-A6C34878D82A}">
                    <a16:rowId xmlns:a16="http://schemas.microsoft.com/office/drawing/2014/main" val="312722852"/>
                  </a:ext>
                </a:extLst>
              </a:tr>
              <a:tr h="32681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13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LASTUPDATETIME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 dirty="0">
                          <a:effectLst/>
                        </a:rPr>
                        <a:t>最后更新日期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808" marR="7808" marT="7808" marB="0" anchor="ctr"/>
                </a:tc>
                <a:extLst>
                  <a:ext uri="{0D108BD9-81ED-4DB2-BD59-A6C34878D82A}">
                    <a16:rowId xmlns:a16="http://schemas.microsoft.com/office/drawing/2014/main" val="21682415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5305836"/>
      </p:ext>
    </p:extLst>
  </p:cSld>
  <p:clrMapOvr>
    <a:masterClrMapping/>
  </p:clrMapOvr>
  <p:transition spd="med">
    <p:pull dir="r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755387" y="3009900"/>
            <a:ext cx="6390127" cy="28422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6714683" y="4304699"/>
            <a:ext cx="3434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零件责任用户分组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8526882"/>
      </p:ext>
    </p:extLst>
  </p:cSld>
  <p:clrMapOvr>
    <a:masterClrMapping/>
  </p:clrMapOvr>
  <p:transition spd="med">
    <p:pull dir="r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EB97F235-A016-4A24-988B-2308680289A0}"/>
              </a:ext>
            </a:extLst>
          </p:cNvPr>
          <p:cNvGrpSpPr/>
          <p:nvPr/>
        </p:nvGrpSpPr>
        <p:grpSpPr>
          <a:xfrm>
            <a:off x="2151650" y="2291704"/>
            <a:ext cx="6878050" cy="2241340"/>
            <a:chOff x="2151650" y="2326621"/>
            <a:chExt cx="6539102" cy="2928285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704114C4-6AFB-4D85-A914-27617D67E0F8}"/>
                </a:ext>
              </a:extLst>
            </p:cNvPr>
            <p:cNvSpPr/>
            <p:nvPr/>
          </p:nvSpPr>
          <p:spPr>
            <a:xfrm>
              <a:off x="4577222" y="3636554"/>
              <a:ext cx="1645412" cy="3535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/>
                <a:t>责任人分组</a:t>
              </a:r>
              <a:endParaRPr lang="zh-CN" altLang="en-US" sz="2000" dirty="0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E97AD4BE-A158-4CEE-8F8E-A516D9A43C80}"/>
                </a:ext>
              </a:extLst>
            </p:cNvPr>
            <p:cNvSpPr/>
            <p:nvPr/>
          </p:nvSpPr>
          <p:spPr>
            <a:xfrm>
              <a:off x="7045340" y="2326621"/>
              <a:ext cx="1645412" cy="3535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/>
                <a:t>责任人</a:t>
              </a:r>
              <a:endParaRPr lang="zh-CN" altLang="en-US" sz="2000" dirty="0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FC49A33C-DD99-415A-B001-3FCD804010C7}"/>
                </a:ext>
              </a:extLst>
            </p:cNvPr>
            <p:cNvSpPr/>
            <p:nvPr/>
          </p:nvSpPr>
          <p:spPr>
            <a:xfrm>
              <a:off x="7045340" y="3152368"/>
              <a:ext cx="1645412" cy="3535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/>
                <a:t>责任人</a:t>
              </a:r>
              <a:endParaRPr lang="zh-CN" altLang="en-US" sz="2000" dirty="0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9A1B6F3F-6160-46F1-8FC6-5FA803D78D7C}"/>
                </a:ext>
              </a:extLst>
            </p:cNvPr>
            <p:cNvSpPr/>
            <p:nvPr/>
          </p:nvSpPr>
          <p:spPr>
            <a:xfrm>
              <a:off x="7045340" y="4034120"/>
              <a:ext cx="1645412" cy="3535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/>
                <a:t>责任人</a:t>
              </a:r>
              <a:endParaRPr lang="zh-CN" altLang="en-US" sz="2000" dirty="0"/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0011B36A-B591-42B6-A4A0-EE2FF18E1E17}"/>
                </a:ext>
              </a:extLst>
            </p:cNvPr>
            <p:cNvSpPr/>
            <p:nvPr/>
          </p:nvSpPr>
          <p:spPr>
            <a:xfrm>
              <a:off x="7045340" y="4901350"/>
              <a:ext cx="1645412" cy="3535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/>
                <a:t>责任人</a:t>
              </a:r>
              <a:endParaRPr lang="zh-CN" altLang="en-US" sz="2000" dirty="0"/>
            </a:p>
          </p:txBody>
        </p:sp>
        <p:cxnSp>
          <p:nvCxnSpPr>
            <p:cNvPr id="26" name="直接箭头连接符 25">
              <a:extLst>
                <a:ext uri="{FF2B5EF4-FFF2-40B4-BE49-F238E27FC236}">
                  <a16:creationId xmlns:a16="http://schemas.microsoft.com/office/drawing/2014/main" id="{2177F72D-7D11-4F31-B5B7-75955581D87F}"/>
                </a:ext>
              </a:extLst>
            </p:cNvPr>
            <p:cNvCxnSpPr>
              <a:stCxn id="21" idx="3"/>
              <a:endCxn id="22" idx="1"/>
            </p:cNvCxnSpPr>
            <p:nvPr/>
          </p:nvCxnSpPr>
          <p:spPr>
            <a:xfrm flipV="1">
              <a:off x="6222634" y="2503399"/>
              <a:ext cx="822706" cy="13099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>
              <a:extLst>
                <a:ext uri="{FF2B5EF4-FFF2-40B4-BE49-F238E27FC236}">
                  <a16:creationId xmlns:a16="http://schemas.microsoft.com/office/drawing/2014/main" id="{A9E77BC2-59EC-4C89-9332-FF74F1AE29B2}"/>
                </a:ext>
              </a:extLst>
            </p:cNvPr>
            <p:cNvCxnSpPr>
              <a:cxnSpLocks/>
              <a:stCxn id="21" idx="3"/>
              <a:endCxn id="23" idx="1"/>
            </p:cNvCxnSpPr>
            <p:nvPr/>
          </p:nvCxnSpPr>
          <p:spPr>
            <a:xfrm flipV="1">
              <a:off x="6222634" y="3329146"/>
              <a:ext cx="822706" cy="4841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箭头连接符 27">
              <a:extLst>
                <a:ext uri="{FF2B5EF4-FFF2-40B4-BE49-F238E27FC236}">
                  <a16:creationId xmlns:a16="http://schemas.microsoft.com/office/drawing/2014/main" id="{9390A0AB-2BBD-4566-9C7B-FAEC71D164E1}"/>
                </a:ext>
              </a:extLst>
            </p:cNvPr>
            <p:cNvCxnSpPr>
              <a:cxnSpLocks/>
              <a:stCxn id="21" idx="3"/>
              <a:endCxn id="24" idx="1"/>
            </p:cNvCxnSpPr>
            <p:nvPr/>
          </p:nvCxnSpPr>
          <p:spPr>
            <a:xfrm>
              <a:off x="6222634" y="3813332"/>
              <a:ext cx="822706" cy="39756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箭头连接符 28">
              <a:extLst>
                <a:ext uri="{FF2B5EF4-FFF2-40B4-BE49-F238E27FC236}">
                  <a16:creationId xmlns:a16="http://schemas.microsoft.com/office/drawing/2014/main" id="{41FB51EB-8E2D-48A4-8D56-954ABC6450C7}"/>
                </a:ext>
              </a:extLst>
            </p:cNvPr>
            <p:cNvCxnSpPr>
              <a:cxnSpLocks/>
              <a:stCxn id="21" idx="3"/>
              <a:endCxn id="25" idx="1"/>
            </p:cNvCxnSpPr>
            <p:nvPr/>
          </p:nvCxnSpPr>
          <p:spPr>
            <a:xfrm>
              <a:off x="6222634" y="3813332"/>
              <a:ext cx="822706" cy="12647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20816E40-41AB-4DEF-A4C6-1B38671A738A}"/>
                </a:ext>
              </a:extLst>
            </p:cNvPr>
            <p:cNvSpPr/>
            <p:nvPr/>
          </p:nvSpPr>
          <p:spPr>
            <a:xfrm>
              <a:off x="2151650" y="3641634"/>
              <a:ext cx="1645412" cy="3535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/>
                <a:t>零件</a:t>
              </a:r>
              <a:endParaRPr lang="zh-CN" altLang="en-US" sz="2000" dirty="0"/>
            </a:p>
          </p:txBody>
        </p:sp>
        <p:cxnSp>
          <p:nvCxnSpPr>
            <p:cNvPr id="31" name="直接箭头连接符 30">
              <a:extLst>
                <a:ext uri="{FF2B5EF4-FFF2-40B4-BE49-F238E27FC236}">
                  <a16:creationId xmlns:a16="http://schemas.microsoft.com/office/drawing/2014/main" id="{4FDF9859-7963-48E8-B4EE-900CD79D0A24}"/>
                </a:ext>
              </a:extLst>
            </p:cNvPr>
            <p:cNvCxnSpPr>
              <a:cxnSpLocks/>
              <a:stCxn id="30" idx="3"/>
              <a:endCxn id="21" idx="1"/>
            </p:cNvCxnSpPr>
            <p:nvPr/>
          </p:nvCxnSpPr>
          <p:spPr>
            <a:xfrm flipV="1">
              <a:off x="3797062" y="3813332"/>
              <a:ext cx="780160" cy="50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矩形 12">
            <a:extLst>
              <a:ext uri="{FF2B5EF4-FFF2-40B4-BE49-F238E27FC236}">
                <a16:creationId xmlns:a16="http://schemas.microsoft.com/office/drawing/2014/main" id="{FB958EE0-C1F7-4FAB-BD95-DE87B235FD64}"/>
              </a:ext>
            </a:extLst>
          </p:cNvPr>
          <p:cNvSpPr/>
          <p:nvPr/>
        </p:nvSpPr>
        <p:spPr>
          <a:xfrm>
            <a:off x="895523" y="630448"/>
            <a:ext cx="34676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/>
              <a:t>零件责任人分组：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76DE9E7-FA47-45B9-93EA-9AFA872C52AE}"/>
              </a:ext>
            </a:extLst>
          </p:cNvPr>
          <p:cNvSpPr/>
          <p:nvPr/>
        </p:nvSpPr>
        <p:spPr>
          <a:xfrm>
            <a:off x="1755020" y="1522631"/>
            <a:ext cx="130912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400" dirty="0"/>
              <a:t>每个零件存在多个责任人，关系如下：</a:t>
            </a:r>
            <a:endParaRPr lang="en-US" altLang="zh-CN" sz="2400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D16A2A01-851A-41F0-B955-4E7729329034}"/>
              </a:ext>
            </a:extLst>
          </p:cNvPr>
          <p:cNvSpPr/>
          <p:nvPr/>
        </p:nvSpPr>
        <p:spPr>
          <a:xfrm>
            <a:off x="1856620" y="4533044"/>
            <a:ext cx="130912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400" dirty="0"/>
              <a:t>页面设计如下</a:t>
            </a:r>
            <a:endParaRPr lang="en-US" altLang="zh-CN" sz="2400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90158109-048D-4BD1-ACDB-1A3794F990A0}"/>
              </a:ext>
            </a:extLst>
          </p:cNvPr>
          <p:cNvGrpSpPr/>
          <p:nvPr/>
        </p:nvGrpSpPr>
        <p:grpSpPr>
          <a:xfrm>
            <a:off x="2340400" y="5283945"/>
            <a:ext cx="8275882" cy="3419995"/>
            <a:chOff x="2340400" y="5283945"/>
            <a:chExt cx="8275882" cy="3419995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8FB0E055-EA50-4C7E-9936-6BD95B8FFFD9}"/>
                </a:ext>
              </a:extLst>
            </p:cNvPr>
            <p:cNvSpPr/>
            <p:nvPr/>
          </p:nvSpPr>
          <p:spPr>
            <a:xfrm>
              <a:off x="2421017" y="5861681"/>
              <a:ext cx="3176665" cy="284225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/>
                <a:t>新增</a:t>
              </a:r>
              <a:r>
                <a:rPr lang="en-US" altLang="zh-CN" sz="2000" dirty="0"/>
                <a:t>~</a:t>
              </a:r>
              <a:r>
                <a:rPr lang="zh-CN" altLang="en-US" sz="2000" dirty="0"/>
                <a:t>编辑</a:t>
              </a:r>
              <a:r>
                <a:rPr lang="en-US" altLang="zh-CN" sz="2000" dirty="0"/>
                <a:t>~</a:t>
              </a:r>
              <a:r>
                <a:rPr lang="zh-CN" altLang="en-US" sz="2000" dirty="0"/>
                <a:t>删除</a:t>
              </a:r>
              <a:r>
                <a:rPr lang="en-US" altLang="zh-CN" sz="2000" dirty="0"/>
                <a:t>~</a:t>
              </a:r>
              <a:r>
                <a:rPr lang="zh-CN" altLang="en-US" sz="2000" dirty="0"/>
                <a:t>查询</a:t>
              </a:r>
              <a:endParaRPr lang="en-US" altLang="zh-CN" sz="2000" dirty="0"/>
            </a:p>
            <a:p>
              <a:pPr marL="342900" indent="-342900">
                <a:buFont typeface="Wingdings" panose="05000000000000000000" pitchFamily="2" charset="2"/>
                <a:buChar char="l"/>
              </a:pPr>
              <a:r>
                <a:rPr lang="zh-CN" altLang="en-US" sz="2000" dirty="0"/>
                <a:t>小组编号</a:t>
              </a:r>
              <a:endParaRPr lang="en-US" altLang="zh-CN" sz="2000" dirty="0"/>
            </a:p>
            <a:p>
              <a:pPr marL="342900" indent="-342900">
                <a:buFont typeface="Wingdings" panose="05000000000000000000" pitchFamily="2" charset="2"/>
                <a:buChar char="l"/>
              </a:pPr>
              <a:r>
                <a:rPr lang="zh-CN" altLang="en-US" sz="2000" dirty="0"/>
                <a:t>小组名称</a:t>
              </a:r>
              <a:endParaRPr lang="en-US" altLang="zh-CN" sz="2000" dirty="0"/>
            </a:p>
            <a:p>
              <a:endParaRPr lang="en-US" altLang="zh-CN" sz="2000" dirty="0"/>
            </a:p>
            <a:p>
              <a:pPr marL="342900" indent="-342900">
                <a:buFont typeface="Wingdings" panose="05000000000000000000" pitchFamily="2" charset="2"/>
                <a:buChar char="Ø"/>
              </a:pPr>
              <a:endParaRPr lang="en-US" altLang="zh-CN" sz="1800" dirty="0"/>
            </a:p>
            <a:p>
              <a:endParaRPr lang="en-US" altLang="zh-CN" sz="2400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556DFDD5-1985-4578-8F80-423CCD141CEE}"/>
                </a:ext>
              </a:extLst>
            </p:cNvPr>
            <p:cNvSpPr/>
            <p:nvPr/>
          </p:nvSpPr>
          <p:spPr>
            <a:xfrm>
              <a:off x="2340400" y="5283945"/>
              <a:ext cx="325728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400" dirty="0">
                  <a:highlight>
                    <a:srgbClr val="00FF00"/>
                  </a:highlight>
                </a:rPr>
                <a:t>新增责任人小组功能：</a:t>
              </a:r>
              <a:endParaRPr lang="en-US" altLang="zh-CN" sz="2400" dirty="0">
                <a:highlight>
                  <a:srgbClr val="00FF00"/>
                </a:highlight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5573C1A0-E6CE-4604-82E2-1D9C400B4564}"/>
                </a:ext>
              </a:extLst>
            </p:cNvPr>
            <p:cNvSpPr/>
            <p:nvPr/>
          </p:nvSpPr>
          <p:spPr>
            <a:xfrm>
              <a:off x="7439617" y="5861681"/>
              <a:ext cx="3176665" cy="284225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zh-CN" sz="2000" dirty="0"/>
            </a:p>
            <a:p>
              <a:endParaRPr lang="en-US" altLang="zh-CN" sz="2000" dirty="0"/>
            </a:p>
            <a:p>
              <a:r>
                <a:rPr lang="zh-CN" altLang="en-US" sz="2000" dirty="0"/>
                <a:t>新增成员</a:t>
              </a:r>
              <a:r>
                <a:rPr lang="en-US" altLang="zh-CN" sz="2000" dirty="0"/>
                <a:t>~</a:t>
              </a:r>
              <a:r>
                <a:rPr lang="zh-CN" altLang="en-US" sz="2000" dirty="0"/>
                <a:t>删除成员</a:t>
              </a:r>
              <a:r>
                <a:rPr lang="en-US" altLang="zh-CN" sz="2000" dirty="0"/>
                <a:t>~</a:t>
              </a:r>
              <a:r>
                <a:rPr lang="zh-CN" altLang="en-US" sz="2000" dirty="0"/>
                <a:t>查询</a:t>
              </a:r>
              <a:endParaRPr lang="en-US" altLang="zh-CN" sz="2000" dirty="0"/>
            </a:p>
            <a:p>
              <a:endParaRPr lang="en-US" altLang="zh-CN" sz="2000" dirty="0"/>
            </a:p>
            <a:p>
              <a:pPr marL="342900" indent="-342900">
                <a:buFont typeface="Wingdings" panose="05000000000000000000" pitchFamily="2" charset="2"/>
                <a:buChar char="l"/>
              </a:pPr>
              <a:r>
                <a:rPr lang="zh-CN" altLang="en-US" sz="2000" dirty="0"/>
                <a:t>成员账号</a:t>
              </a:r>
              <a:endParaRPr lang="en-US" altLang="zh-CN" sz="2000" dirty="0"/>
            </a:p>
            <a:p>
              <a:pPr marL="342900" indent="-342900">
                <a:buFont typeface="Wingdings" panose="05000000000000000000" pitchFamily="2" charset="2"/>
                <a:buChar char="l"/>
              </a:pPr>
              <a:r>
                <a:rPr lang="zh-CN" altLang="en-US" sz="2000" dirty="0"/>
                <a:t>成员姓名</a:t>
              </a:r>
              <a:endParaRPr lang="en-US" altLang="zh-CN" sz="2000" dirty="0"/>
            </a:p>
            <a:p>
              <a:pPr marL="342900" indent="-342900">
                <a:buFont typeface="Wingdings" panose="05000000000000000000" pitchFamily="2" charset="2"/>
                <a:buChar char="l"/>
              </a:pPr>
              <a:r>
                <a:rPr lang="zh-CN" altLang="en-US" sz="2000" dirty="0"/>
                <a:t>组织机构</a:t>
              </a:r>
              <a:endParaRPr lang="en-US" altLang="zh-CN" sz="2000" dirty="0"/>
            </a:p>
            <a:p>
              <a:pPr marL="342900" indent="-342900">
                <a:buFont typeface="Wingdings" panose="05000000000000000000" pitchFamily="2" charset="2"/>
                <a:buChar char="l"/>
              </a:pPr>
              <a:r>
                <a:rPr lang="zh-CN" altLang="en-US" sz="2000" dirty="0"/>
                <a:t>电话</a:t>
              </a:r>
              <a:endParaRPr lang="en-US" altLang="zh-CN" sz="2000" dirty="0"/>
            </a:p>
            <a:p>
              <a:r>
                <a:rPr lang="en-US" altLang="zh-CN" sz="2000" dirty="0"/>
                <a:t>……………</a:t>
              </a:r>
            </a:p>
            <a:p>
              <a:endParaRPr lang="en-US" altLang="zh-CN" sz="2400" dirty="0"/>
            </a:p>
            <a:p>
              <a:endParaRPr lang="en-US" altLang="zh-CN" sz="2400" dirty="0"/>
            </a:p>
            <a:p>
              <a:endParaRPr lang="en-US" altLang="zh-CN" sz="2400" dirty="0"/>
            </a:p>
          </p:txBody>
        </p:sp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id="{759358EB-E19E-4E8E-8B99-431C93BFD584}"/>
                </a:ext>
              </a:extLst>
            </p:cNvPr>
            <p:cNvCxnSpPr>
              <a:stCxn id="39" idx="3"/>
              <a:endCxn id="40" idx="1"/>
            </p:cNvCxnSpPr>
            <p:nvPr/>
          </p:nvCxnSpPr>
          <p:spPr>
            <a:xfrm>
              <a:off x="5597682" y="7282811"/>
              <a:ext cx="184193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8509F22A-9851-40E9-B962-65F2FF622955}"/>
                </a:ext>
              </a:extLst>
            </p:cNvPr>
            <p:cNvSpPr/>
            <p:nvPr/>
          </p:nvSpPr>
          <p:spPr>
            <a:xfrm>
              <a:off x="6021215" y="6867311"/>
              <a:ext cx="1164799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400" dirty="0"/>
                <a:t>主子表</a:t>
              </a:r>
              <a:endParaRPr lang="en-US" altLang="zh-CN" sz="2400" dirty="0"/>
            </a:p>
            <a:p>
              <a:r>
                <a:rPr lang="zh-CN" altLang="en-US" sz="2400" dirty="0"/>
                <a:t>设计</a:t>
              </a:r>
              <a:endParaRPr lang="en-US" altLang="zh-CN" sz="2400" dirty="0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CAD943F6-0BBA-45AE-968A-7CBFC3C93A19}"/>
                </a:ext>
              </a:extLst>
            </p:cNvPr>
            <p:cNvSpPr/>
            <p:nvPr/>
          </p:nvSpPr>
          <p:spPr>
            <a:xfrm>
              <a:off x="7411996" y="5329462"/>
              <a:ext cx="20313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highlight>
                    <a:srgbClr val="00FF00"/>
                  </a:highlight>
                </a:rPr>
                <a:t>小组人员列表</a:t>
              </a:r>
              <a:endParaRPr lang="en-US" altLang="zh-CN" sz="3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27019895"/>
      </p:ext>
    </p:extLst>
  </p:cSld>
  <p:clrMapOvr>
    <a:masterClrMapping/>
  </p:clrMapOvr>
  <p:transition spd="med">
    <p:pull dir="ru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CFC18AAA-6DDA-4F02-9192-6E315EA9E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7629" y="2746765"/>
            <a:ext cx="4720417" cy="204598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FB958EE0-C1F7-4FAB-BD95-DE87B235FD64}"/>
              </a:ext>
            </a:extLst>
          </p:cNvPr>
          <p:cNvSpPr/>
          <p:nvPr/>
        </p:nvSpPr>
        <p:spPr>
          <a:xfrm>
            <a:off x="895523" y="630448"/>
            <a:ext cx="34676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/>
              <a:t>零件责任人分组：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DB831BCE-CA3A-4370-8C2B-B706873DB7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8968" y="3177164"/>
            <a:ext cx="8577153" cy="5369730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630C74A8-B0D0-409D-ABCC-9562D3C2F1BD}"/>
              </a:ext>
            </a:extLst>
          </p:cNvPr>
          <p:cNvSpPr/>
          <p:nvPr/>
        </p:nvSpPr>
        <p:spPr>
          <a:xfrm>
            <a:off x="4027585" y="7551417"/>
            <a:ext cx="4062617" cy="4180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选择测量程序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96039CC-F4F7-460E-824E-18E0F78E1D81}"/>
              </a:ext>
            </a:extLst>
          </p:cNvPr>
          <p:cNvSpPr/>
          <p:nvPr/>
        </p:nvSpPr>
        <p:spPr>
          <a:xfrm>
            <a:off x="8242533" y="7541933"/>
            <a:ext cx="1493588" cy="4180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新增程序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C19B3728-A7D1-47E8-BC08-F6B16F176F1F}"/>
              </a:ext>
            </a:extLst>
          </p:cNvPr>
          <p:cNvCxnSpPr>
            <a:cxnSpLocks/>
            <a:endCxn id="40" idx="0"/>
          </p:cNvCxnSpPr>
          <p:nvPr/>
        </p:nvCxnSpPr>
        <p:spPr>
          <a:xfrm flipH="1">
            <a:off x="6060199" y="3070860"/>
            <a:ext cx="4355194" cy="3844056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24287CA6-5F64-4166-A370-B363C62BAD83}"/>
              </a:ext>
            </a:extLst>
          </p:cNvPr>
          <p:cNvCxnSpPr>
            <a:cxnSpLocks/>
          </p:cNvCxnSpPr>
          <p:nvPr/>
        </p:nvCxnSpPr>
        <p:spPr>
          <a:xfrm flipV="1">
            <a:off x="9055123" y="4553567"/>
            <a:ext cx="2362177" cy="2352149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776C7C31-B89B-4BC7-9B17-3AD22F769945}"/>
              </a:ext>
            </a:extLst>
          </p:cNvPr>
          <p:cNvSpPr txBox="1"/>
          <p:nvPr/>
        </p:nvSpPr>
        <p:spPr>
          <a:xfrm rot="18871387">
            <a:off x="8821005" y="5053426"/>
            <a:ext cx="3036346" cy="102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打开责任人小组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>
                <a:solidFill>
                  <a:srgbClr val="FF0000"/>
                </a:solidFill>
              </a:rPr>
              <a:t>定义页面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51619F7-9A1F-435F-B9D6-2F7ADB8EE6FB}"/>
              </a:ext>
            </a:extLst>
          </p:cNvPr>
          <p:cNvSpPr txBox="1"/>
          <p:nvPr/>
        </p:nvSpPr>
        <p:spPr>
          <a:xfrm rot="18871387">
            <a:off x="6399403" y="4353651"/>
            <a:ext cx="3766974" cy="102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选中分组，双击返回父页面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8189BDF9-6A87-4EDC-BBF0-B66DFA182611}"/>
              </a:ext>
            </a:extLst>
          </p:cNvPr>
          <p:cNvSpPr/>
          <p:nvPr/>
        </p:nvSpPr>
        <p:spPr>
          <a:xfrm>
            <a:off x="989979" y="8871037"/>
            <a:ext cx="71816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zh-CN" altLang="en-US" sz="2400" dirty="0"/>
              <a:t>零件定义页面选择责任人小组支持模糊过滤。</a:t>
            </a:r>
          </a:p>
        </p:txBody>
      </p: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D6D270B9-4B9B-4C49-939D-604BEC99B321}"/>
              </a:ext>
            </a:extLst>
          </p:cNvPr>
          <p:cNvCxnSpPr>
            <a:cxnSpLocks/>
          </p:cNvCxnSpPr>
          <p:nvPr/>
        </p:nvCxnSpPr>
        <p:spPr>
          <a:xfrm flipV="1">
            <a:off x="4940188" y="7332927"/>
            <a:ext cx="736712" cy="1669695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>
            <a:extLst>
              <a:ext uri="{FF2B5EF4-FFF2-40B4-BE49-F238E27FC236}">
                <a16:creationId xmlns:a16="http://schemas.microsoft.com/office/drawing/2014/main" id="{64D9031C-C397-4B07-A7F0-FF94714021C2}"/>
              </a:ext>
            </a:extLst>
          </p:cNvPr>
          <p:cNvSpPr/>
          <p:nvPr/>
        </p:nvSpPr>
        <p:spPr>
          <a:xfrm>
            <a:off x="989979" y="1244319"/>
            <a:ext cx="12391534" cy="11438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定义零件时，可以选择责任人分组：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     SEC_USER</a:t>
            </a:r>
            <a:r>
              <a:rPr lang="zh-CN" altLang="en-US" sz="2400" dirty="0"/>
              <a:t>表增加责任人分组表</a:t>
            </a:r>
            <a:r>
              <a:rPr lang="en-US" altLang="zh-CN" sz="2400" dirty="0"/>
              <a:t>ID</a:t>
            </a:r>
            <a:r>
              <a:rPr lang="zh-CN" altLang="en-US" sz="2400" dirty="0"/>
              <a:t>字段，引用</a:t>
            </a:r>
            <a:r>
              <a:rPr lang="en-US" altLang="zh-CN" sz="2400" dirty="0"/>
              <a:t>B_RESPONSIBLE_GROUP _ID</a:t>
            </a:r>
            <a:r>
              <a:rPr lang="zh-CN" altLang="en-US" sz="2400" dirty="0"/>
              <a:t>（见后文表结构）</a:t>
            </a: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8CC814AF-ABB2-4738-AA32-8CDF2CDE63E6}"/>
              </a:ext>
            </a:extLst>
          </p:cNvPr>
          <p:cNvSpPr/>
          <p:nvPr/>
        </p:nvSpPr>
        <p:spPr>
          <a:xfrm>
            <a:off x="4028890" y="6914916"/>
            <a:ext cx="4062617" cy="4180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责任人分组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1658BBF0-F59D-4187-A449-2AC328FA6748}"/>
              </a:ext>
            </a:extLst>
          </p:cNvPr>
          <p:cNvSpPr/>
          <p:nvPr/>
        </p:nvSpPr>
        <p:spPr>
          <a:xfrm>
            <a:off x="8237217" y="6905715"/>
            <a:ext cx="1493588" cy="4180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新增小组</a:t>
            </a:r>
          </a:p>
        </p:txBody>
      </p:sp>
    </p:spTree>
    <p:extLst>
      <p:ext uri="{BB962C8B-B14F-4D97-AF65-F5344CB8AC3E}">
        <p14:creationId xmlns:p14="http://schemas.microsoft.com/office/powerpoint/2010/main" val="242663055"/>
      </p:ext>
    </p:extLst>
  </p:cSld>
  <p:clrMapOvr>
    <a:masterClrMapping/>
  </p:clrMapOvr>
  <p:transition spd="med">
    <p:pull dir="ru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C8E3C9E8-72D1-41CE-A2CB-CBBFB8C931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72265"/>
              </p:ext>
            </p:extLst>
          </p:nvPr>
        </p:nvGraphicFramePr>
        <p:xfrm>
          <a:off x="196056" y="704533"/>
          <a:ext cx="13888244" cy="475646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63451">
                  <a:extLst>
                    <a:ext uri="{9D8B030D-6E8A-4147-A177-3AD203B41FA5}">
                      <a16:colId xmlns:a16="http://schemas.microsoft.com/office/drawing/2014/main" val="1494565496"/>
                    </a:ext>
                  </a:extLst>
                </a:gridCol>
                <a:gridCol w="3250911">
                  <a:extLst>
                    <a:ext uri="{9D8B030D-6E8A-4147-A177-3AD203B41FA5}">
                      <a16:colId xmlns:a16="http://schemas.microsoft.com/office/drawing/2014/main" val="695074652"/>
                    </a:ext>
                  </a:extLst>
                </a:gridCol>
                <a:gridCol w="2637218">
                  <a:extLst>
                    <a:ext uri="{9D8B030D-6E8A-4147-A177-3AD203B41FA5}">
                      <a16:colId xmlns:a16="http://schemas.microsoft.com/office/drawing/2014/main" val="2460040988"/>
                    </a:ext>
                  </a:extLst>
                </a:gridCol>
                <a:gridCol w="1476179">
                  <a:extLst>
                    <a:ext uri="{9D8B030D-6E8A-4147-A177-3AD203B41FA5}">
                      <a16:colId xmlns:a16="http://schemas.microsoft.com/office/drawing/2014/main" val="3947375985"/>
                    </a:ext>
                  </a:extLst>
                </a:gridCol>
                <a:gridCol w="5860485">
                  <a:extLst>
                    <a:ext uri="{9D8B030D-6E8A-4147-A177-3AD203B41FA5}">
                      <a16:colId xmlns:a16="http://schemas.microsoft.com/office/drawing/2014/main" val="2173285554"/>
                    </a:ext>
                  </a:extLst>
                </a:gridCol>
              </a:tblGrid>
              <a:tr h="884173">
                <a:tc gridSpan="5"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</a:rPr>
                        <a:t>B_RESPONSIBLE_GROUP </a:t>
                      </a:r>
                      <a:r>
                        <a:rPr lang="zh-CN" altLang="en-US" sz="2000" u="none" strike="noStrike" dirty="0">
                          <a:effectLst/>
                        </a:rPr>
                        <a:t>零件责任人分组表</a:t>
                      </a:r>
                      <a:endParaRPr lang="zh-CN" altLang="en-US" sz="2000" b="0" i="0" u="none" strike="noStrike" dirty="0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44691"/>
                  </a:ext>
                </a:extLst>
              </a:tr>
              <a:tr h="47659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序号</a:t>
                      </a:r>
                      <a:endParaRPr lang="zh-CN" altLang="en-US" sz="16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字段名</a:t>
                      </a:r>
                      <a:endParaRPr lang="zh-CN" altLang="en-US" sz="16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类型</a:t>
                      </a:r>
                      <a:endParaRPr lang="zh-CN" altLang="en-US" sz="16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可否为空</a:t>
                      </a:r>
                      <a:endParaRPr lang="zh-CN" altLang="en-US" sz="16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说明</a:t>
                      </a:r>
                      <a:endParaRPr lang="zh-CN" altLang="en-US" sz="16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76117913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nvarchar（36）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唯一编号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80008783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2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GROUP_NO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nvarchar（36）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分组编号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24720936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3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GROUP_NAME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分组名称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80963439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4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03945586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5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38593285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6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44127539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7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33254347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8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70859057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9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82264821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CREATIONTIME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创建日期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91151422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CREATIONUSER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OPERATOR_ID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04546066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12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LASTUPDATETIME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 dirty="0">
                          <a:effectLst/>
                        </a:rPr>
                        <a:t>最后更新日期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8137847"/>
                  </a:ext>
                </a:extLst>
              </a:tr>
            </a:tbl>
          </a:graphicData>
        </a:graphic>
      </p:graphicFrame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E595C80D-8442-4B0F-BCBC-405F4F6316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1810059"/>
              </p:ext>
            </p:extLst>
          </p:nvPr>
        </p:nvGraphicFramePr>
        <p:xfrm>
          <a:off x="196056" y="5653088"/>
          <a:ext cx="13888244" cy="455770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63451">
                  <a:extLst>
                    <a:ext uri="{9D8B030D-6E8A-4147-A177-3AD203B41FA5}">
                      <a16:colId xmlns:a16="http://schemas.microsoft.com/office/drawing/2014/main" val="2692372634"/>
                    </a:ext>
                  </a:extLst>
                </a:gridCol>
                <a:gridCol w="3250911">
                  <a:extLst>
                    <a:ext uri="{9D8B030D-6E8A-4147-A177-3AD203B41FA5}">
                      <a16:colId xmlns:a16="http://schemas.microsoft.com/office/drawing/2014/main" val="88701232"/>
                    </a:ext>
                  </a:extLst>
                </a:gridCol>
                <a:gridCol w="2637218">
                  <a:extLst>
                    <a:ext uri="{9D8B030D-6E8A-4147-A177-3AD203B41FA5}">
                      <a16:colId xmlns:a16="http://schemas.microsoft.com/office/drawing/2014/main" val="377246697"/>
                    </a:ext>
                  </a:extLst>
                </a:gridCol>
                <a:gridCol w="1476179">
                  <a:extLst>
                    <a:ext uri="{9D8B030D-6E8A-4147-A177-3AD203B41FA5}">
                      <a16:colId xmlns:a16="http://schemas.microsoft.com/office/drawing/2014/main" val="3301439334"/>
                    </a:ext>
                  </a:extLst>
                </a:gridCol>
                <a:gridCol w="5860485">
                  <a:extLst>
                    <a:ext uri="{9D8B030D-6E8A-4147-A177-3AD203B41FA5}">
                      <a16:colId xmlns:a16="http://schemas.microsoft.com/office/drawing/2014/main" val="2109864286"/>
                    </a:ext>
                  </a:extLst>
                </a:gridCol>
              </a:tblGrid>
              <a:tr h="403635">
                <a:tc gridSpan="5"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</a:rPr>
                        <a:t>B_RESPONSIBLE_GROUP_USER </a:t>
                      </a:r>
                      <a:r>
                        <a:rPr lang="zh-CN" altLang="en-US" sz="2000" u="none" strike="noStrike" dirty="0">
                          <a:effectLst/>
                        </a:rPr>
                        <a:t>分组成员表</a:t>
                      </a:r>
                      <a:endParaRPr lang="zh-CN" altLang="en-US" sz="2000" b="0" i="0" u="none" strike="noStrike" dirty="0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3234001"/>
                  </a:ext>
                </a:extLst>
              </a:tr>
              <a:tr h="319544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序号</a:t>
                      </a:r>
                      <a:endParaRPr lang="zh-CN" altLang="en-US" sz="16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字段名</a:t>
                      </a:r>
                      <a:endParaRPr lang="zh-CN" altLang="en-US" sz="16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类型</a:t>
                      </a:r>
                      <a:endParaRPr lang="zh-CN" altLang="en-US" sz="16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可否为空</a:t>
                      </a:r>
                      <a:endParaRPr lang="zh-CN" altLang="en-US" sz="16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说明</a:t>
                      </a:r>
                      <a:endParaRPr lang="zh-CN" altLang="en-US" sz="1600" b="0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16819145"/>
                  </a:ext>
                </a:extLst>
              </a:tr>
              <a:tr h="31954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nvarchar（36）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唯一编号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23473909"/>
                  </a:ext>
                </a:extLst>
              </a:tr>
              <a:tr h="31954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2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B_RESPONSIBLE_GROUP_ID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nvarchar（36）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B_RESPONSIBLE_GROUP_ID  </a:t>
                      </a:r>
                      <a:r>
                        <a:rPr lang="zh-CN" altLang="en-US" sz="1600" u="none" strike="noStrike">
                          <a:effectLst/>
                        </a:rPr>
                        <a:t>小组</a:t>
                      </a:r>
                      <a:r>
                        <a:rPr lang="en-US" sz="1600" u="none" strike="noStrike">
                          <a:effectLst/>
                        </a:rPr>
                        <a:t>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66613330"/>
                  </a:ext>
                </a:extLst>
              </a:tr>
              <a:tr h="31954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3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SEC_USER_ID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nvarchar（36）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SEC_USER_ID ， </a:t>
                      </a:r>
                      <a:r>
                        <a:rPr lang="zh-CN" altLang="en-US" sz="1600" u="none" strike="noStrike">
                          <a:effectLst/>
                        </a:rPr>
                        <a:t>用户表</a:t>
                      </a:r>
                      <a:r>
                        <a:rPr lang="en-US" sz="1600" u="none" strike="noStrike">
                          <a:effectLst/>
                        </a:rPr>
                        <a:t>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21390698"/>
                  </a:ext>
                </a:extLst>
              </a:tr>
              <a:tr h="31954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4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70582343"/>
                  </a:ext>
                </a:extLst>
              </a:tr>
              <a:tr h="31954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5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75568349"/>
                  </a:ext>
                </a:extLst>
              </a:tr>
              <a:tr h="31954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6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66073923"/>
                  </a:ext>
                </a:extLst>
              </a:tr>
              <a:tr h="31954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7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43981169"/>
                  </a:ext>
                </a:extLst>
              </a:tr>
              <a:tr h="31954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8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60044018"/>
                  </a:ext>
                </a:extLst>
              </a:tr>
              <a:tr h="31954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9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03586934"/>
                  </a:ext>
                </a:extLst>
              </a:tr>
              <a:tr h="31954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CREATIONTIME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创建日期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60906514"/>
                  </a:ext>
                </a:extLst>
              </a:tr>
              <a:tr h="31954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CREATIONUSER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OPERATOR_ID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10289512"/>
                  </a:ext>
                </a:extLst>
              </a:tr>
              <a:tr h="31954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12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LASTUPDATETIME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 dirty="0">
                          <a:effectLst/>
                        </a:rPr>
                        <a:t>最后更新日期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37165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5442272"/>
      </p:ext>
    </p:extLst>
  </p:cSld>
  <p:clrMapOvr>
    <a:masterClrMapping/>
  </p:clrMapOvr>
  <p:transition spd="med">
    <p:pull dir="ru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CB88CD90-D856-4F2D-9ECC-DAB693A0FA76}"/>
              </a:ext>
            </a:extLst>
          </p:cNvPr>
          <p:cNvSpPr/>
          <p:nvPr/>
        </p:nvSpPr>
        <p:spPr>
          <a:xfrm>
            <a:off x="4755387" y="4735767"/>
            <a:ext cx="8189904" cy="698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4925946" y="3151616"/>
            <a:ext cx="5587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一、测量计划</a:t>
            </a:r>
            <a:endParaRPr lang="en-US" altLang="zh-CN" sz="2400" dirty="0"/>
          </a:p>
        </p:txBody>
      </p:sp>
      <p:sp>
        <p:nvSpPr>
          <p:cNvPr id="11" name="文本框 10"/>
          <p:cNvSpPr txBox="1"/>
          <p:nvPr/>
        </p:nvSpPr>
        <p:spPr>
          <a:xfrm>
            <a:off x="4925946" y="4881988"/>
            <a:ext cx="3525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zh-CN" altLang="en-US" sz="2400" dirty="0">
                <a:solidFill>
                  <a:schemeClr val="bg1"/>
                </a:solidFill>
              </a:rPr>
              <a:t>三、看板设计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925946" y="5598587"/>
            <a:ext cx="50237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zh-CN" altLang="en-US" sz="2400" dirty="0"/>
              <a:t>四、客户端</a:t>
            </a:r>
            <a:endParaRPr lang="en-US" altLang="zh-CN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6C5991D-F426-4799-AE25-B590F0C92895}"/>
              </a:ext>
            </a:extLst>
          </p:cNvPr>
          <p:cNvSpPr/>
          <p:nvPr/>
        </p:nvSpPr>
        <p:spPr>
          <a:xfrm>
            <a:off x="786830" y="1004521"/>
            <a:ext cx="793711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800" b="1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目录：</a:t>
            </a:r>
            <a:endParaRPr lang="en-US" altLang="zh-CN" sz="4800" b="1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BFF48C5-6E9C-400D-B770-D41E4FA7C172}"/>
              </a:ext>
            </a:extLst>
          </p:cNvPr>
          <p:cNvSpPr txBox="1"/>
          <p:nvPr/>
        </p:nvSpPr>
        <p:spPr>
          <a:xfrm>
            <a:off x="4925945" y="4084869"/>
            <a:ext cx="6909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zh-CN" altLang="en-US" sz="2400" dirty="0"/>
              <a:t>二、基础数据定义：测量程序、零件责任人分组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291312496"/>
      </p:ext>
    </p:extLst>
  </p:cSld>
  <p:clrMapOvr>
    <a:masterClrMapping/>
  </p:clrMapOvr>
  <p:transition spd="med">
    <p:pull dir="ru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755387" y="3009900"/>
            <a:ext cx="6390127" cy="28422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7093506" y="4317761"/>
            <a:ext cx="3434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页面设计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5457454"/>
      </p:ext>
    </p:extLst>
  </p:cSld>
  <p:clrMapOvr>
    <a:masterClrMapping/>
  </p:clrMapOvr>
  <p:transition spd="med">
    <p:pull dir="r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10C0DA57-26D5-4F01-9444-7FAA252F43A5}"/>
              </a:ext>
            </a:extLst>
          </p:cNvPr>
          <p:cNvSpPr/>
          <p:nvPr/>
        </p:nvSpPr>
        <p:spPr>
          <a:xfrm>
            <a:off x="4755387" y="3024534"/>
            <a:ext cx="8189904" cy="698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3D3EB15-4423-42E0-A708-1F42FC3A3B9D}"/>
              </a:ext>
            </a:extLst>
          </p:cNvPr>
          <p:cNvSpPr/>
          <p:nvPr/>
        </p:nvSpPr>
        <p:spPr>
          <a:xfrm>
            <a:off x="786830" y="1004521"/>
            <a:ext cx="793711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800" b="1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目录：</a:t>
            </a:r>
            <a:endParaRPr lang="en-US" altLang="zh-CN" sz="4800" b="1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925946" y="3151616"/>
            <a:ext cx="5587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一、测量计划</a:t>
            </a:r>
            <a:r>
              <a:rPr lang="en-US" altLang="zh-CN" sz="2400" dirty="0">
                <a:solidFill>
                  <a:schemeClr val="bg1"/>
                </a:solidFill>
              </a:rPr>
              <a:t>/</a:t>
            </a:r>
            <a:r>
              <a:rPr lang="zh-CN" altLang="en-US" sz="2400" dirty="0">
                <a:solidFill>
                  <a:schemeClr val="bg1"/>
                </a:solidFill>
              </a:rPr>
              <a:t>任务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925946" y="4751359"/>
            <a:ext cx="3525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zh-CN" altLang="en-US" sz="2400" dirty="0"/>
              <a:t>三、看板设计</a:t>
            </a:r>
            <a:endParaRPr lang="en-US" altLang="zh-CN" sz="2400" dirty="0"/>
          </a:p>
        </p:txBody>
      </p:sp>
      <p:sp>
        <p:nvSpPr>
          <p:cNvPr id="12" name="文本框 11"/>
          <p:cNvSpPr txBox="1"/>
          <p:nvPr/>
        </p:nvSpPr>
        <p:spPr>
          <a:xfrm>
            <a:off x="4925946" y="5467958"/>
            <a:ext cx="50237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zh-CN" altLang="en-US" sz="2400" dirty="0"/>
              <a:t>四、客户端</a:t>
            </a:r>
            <a:endParaRPr lang="en-US" altLang="zh-CN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5161FA7-7FB3-493E-9236-27BFE882A5D9}"/>
              </a:ext>
            </a:extLst>
          </p:cNvPr>
          <p:cNvSpPr txBox="1"/>
          <p:nvPr/>
        </p:nvSpPr>
        <p:spPr>
          <a:xfrm>
            <a:off x="4925945" y="4084869"/>
            <a:ext cx="6909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zh-CN" altLang="en-US" sz="2400" dirty="0"/>
              <a:t>二、基础数据定义：测量程序、零件责任人分组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230450851"/>
      </p:ext>
    </p:extLst>
  </p:cSld>
  <p:clrMapOvr>
    <a:masterClrMapping/>
  </p:clrMapOvr>
  <p:transition spd="med">
    <p:pull dir="ru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矩形 128">
            <a:extLst>
              <a:ext uri="{FF2B5EF4-FFF2-40B4-BE49-F238E27FC236}">
                <a16:creationId xmlns:a16="http://schemas.microsoft.com/office/drawing/2014/main" id="{FF808F46-5655-4981-B24E-D7C0B38A8F2E}"/>
              </a:ext>
            </a:extLst>
          </p:cNvPr>
          <p:cNvSpPr/>
          <p:nvPr/>
        </p:nvSpPr>
        <p:spPr>
          <a:xfrm>
            <a:off x="0" y="630135"/>
            <a:ext cx="31580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页面设计：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42DE01F-390C-489A-BF0E-4C38C8EA1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91534"/>
            <a:ext cx="16343313" cy="7635224"/>
          </a:xfrm>
          <a:prstGeom prst="rect">
            <a:avLst/>
          </a:prstGeom>
        </p:spPr>
      </p:pic>
      <p:sp>
        <p:nvSpPr>
          <p:cNvPr id="12" name="椭圆 11">
            <a:extLst>
              <a:ext uri="{FF2B5EF4-FFF2-40B4-BE49-F238E27FC236}">
                <a16:creationId xmlns:a16="http://schemas.microsoft.com/office/drawing/2014/main" id="{A82B0C85-DCF0-4148-A51E-5B9D3A888A27}"/>
              </a:ext>
            </a:extLst>
          </p:cNvPr>
          <p:cNvSpPr/>
          <p:nvPr/>
        </p:nvSpPr>
        <p:spPr>
          <a:xfrm>
            <a:off x="1525827" y="1458134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1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B9680669-049F-4F77-8ECA-77DC670975D3}"/>
              </a:ext>
            </a:extLst>
          </p:cNvPr>
          <p:cNvSpPr/>
          <p:nvPr/>
        </p:nvSpPr>
        <p:spPr>
          <a:xfrm>
            <a:off x="5490230" y="1583335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2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477B6061-A797-40F3-966B-AE5BED32956F}"/>
              </a:ext>
            </a:extLst>
          </p:cNvPr>
          <p:cNvSpPr/>
          <p:nvPr/>
        </p:nvSpPr>
        <p:spPr>
          <a:xfrm>
            <a:off x="1331011" y="3053055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3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60196A00-F7A2-4213-8DBE-C892336FBB74}"/>
              </a:ext>
            </a:extLst>
          </p:cNvPr>
          <p:cNvSpPr/>
          <p:nvPr/>
        </p:nvSpPr>
        <p:spPr>
          <a:xfrm>
            <a:off x="315103" y="5357581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4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DCA5FDC4-3CCA-4ADB-9AD8-F365E9C49E16}"/>
              </a:ext>
            </a:extLst>
          </p:cNvPr>
          <p:cNvSpPr/>
          <p:nvPr/>
        </p:nvSpPr>
        <p:spPr>
          <a:xfrm>
            <a:off x="301761" y="7255170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5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4326FF5F-60A5-4F7F-A60B-106985B5AF0B}"/>
              </a:ext>
            </a:extLst>
          </p:cNvPr>
          <p:cNvSpPr/>
          <p:nvPr/>
        </p:nvSpPr>
        <p:spPr>
          <a:xfrm>
            <a:off x="4490311" y="3051364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6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0A14D3F5-0029-4A47-B6D3-DAD3077E2D5D}"/>
              </a:ext>
            </a:extLst>
          </p:cNvPr>
          <p:cNvSpPr/>
          <p:nvPr/>
        </p:nvSpPr>
        <p:spPr>
          <a:xfrm>
            <a:off x="4659814" y="6861730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7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B9D5E848-0430-49AF-A8FB-097BF19FFC76}"/>
              </a:ext>
            </a:extLst>
          </p:cNvPr>
          <p:cNvSpPr/>
          <p:nvPr/>
        </p:nvSpPr>
        <p:spPr>
          <a:xfrm>
            <a:off x="13376453" y="1559642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8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91CADAC0-21BC-4C7C-858E-24A99BA9DBF3}"/>
              </a:ext>
            </a:extLst>
          </p:cNvPr>
          <p:cNvSpPr/>
          <p:nvPr/>
        </p:nvSpPr>
        <p:spPr>
          <a:xfrm>
            <a:off x="12982549" y="4414062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9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AE12C974-A3DE-4D2E-ADF9-4B7571F8DBD0}"/>
              </a:ext>
            </a:extLst>
          </p:cNvPr>
          <p:cNvSpPr/>
          <p:nvPr/>
        </p:nvSpPr>
        <p:spPr>
          <a:xfrm>
            <a:off x="14657944" y="6278719"/>
            <a:ext cx="856017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10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6718590"/>
      </p:ext>
    </p:extLst>
  </p:cSld>
  <p:clrMapOvr>
    <a:masterClrMapping/>
  </p:clrMapOvr>
  <p:transition spd="med">
    <p:pull dir="ru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矩形 128">
            <a:extLst>
              <a:ext uri="{FF2B5EF4-FFF2-40B4-BE49-F238E27FC236}">
                <a16:creationId xmlns:a16="http://schemas.microsoft.com/office/drawing/2014/main" id="{FF808F46-5655-4981-B24E-D7C0B38A8F2E}"/>
              </a:ext>
            </a:extLst>
          </p:cNvPr>
          <p:cNvSpPr/>
          <p:nvPr/>
        </p:nvSpPr>
        <p:spPr>
          <a:xfrm>
            <a:off x="537650" y="2176017"/>
            <a:ext cx="31580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看板区块说明：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71641FD0-9304-41C7-8846-5F02089F0B7A}"/>
              </a:ext>
            </a:extLst>
          </p:cNvPr>
          <p:cNvSpPr/>
          <p:nvPr/>
        </p:nvSpPr>
        <p:spPr>
          <a:xfrm>
            <a:off x="1449627" y="2969434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1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888DD060-0DBC-4DA3-9E9F-7A689F6EF9D8}"/>
              </a:ext>
            </a:extLst>
          </p:cNvPr>
          <p:cNvSpPr/>
          <p:nvPr/>
        </p:nvSpPr>
        <p:spPr>
          <a:xfrm>
            <a:off x="2429530" y="2969434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2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DA0ECB5-C1D0-42B2-91AC-A3203D483AEA}"/>
              </a:ext>
            </a:extLst>
          </p:cNvPr>
          <p:cNvSpPr/>
          <p:nvPr/>
        </p:nvSpPr>
        <p:spPr>
          <a:xfrm>
            <a:off x="3104633" y="2969434"/>
            <a:ext cx="31580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企业</a:t>
            </a:r>
            <a:r>
              <a:rPr lang="en-US" altLang="zh-CN" sz="2400" dirty="0"/>
              <a:t>LOGO</a:t>
            </a:r>
            <a:r>
              <a:rPr lang="zh-CN" altLang="en-US" sz="2400" dirty="0"/>
              <a:t>及说明。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1725E99-D6E6-4FDF-AF1F-103A9ECDB3E7}"/>
              </a:ext>
            </a:extLst>
          </p:cNvPr>
          <p:cNvSpPr/>
          <p:nvPr/>
        </p:nvSpPr>
        <p:spPr>
          <a:xfrm>
            <a:off x="537650" y="1236217"/>
            <a:ext cx="146134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看板总体分割设计：总体风格参照富创看板</a:t>
            </a:r>
            <a:r>
              <a:rPr lang="zh-CN" altLang="en-US" sz="2400" dirty="0">
                <a:solidFill>
                  <a:srgbClr val="FF0000"/>
                </a:solidFill>
              </a:rPr>
              <a:t>（</a:t>
            </a:r>
            <a:r>
              <a:rPr lang="zh-CN" altLang="en-US" sz="2400" b="1" dirty="0">
                <a:solidFill>
                  <a:srgbClr val="FF0000"/>
                </a:solidFill>
              </a:rPr>
              <a:t>由于现在各业务模块无数据，暂时使用测试数据模拟效果</a:t>
            </a:r>
            <a:r>
              <a:rPr lang="zh-CN" altLang="en-US" sz="2400" dirty="0">
                <a:solidFill>
                  <a:srgbClr val="FF0000"/>
                </a:solidFill>
              </a:rPr>
              <a:t>）</a:t>
            </a:r>
            <a:r>
              <a:rPr lang="zh-CN" altLang="en-US" sz="2400" dirty="0"/>
              <a:t>。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AC83EAE-25DA-4116-B734-61555FEECAEB}"/>
              </a:ext>
            </a:extLst>
          </p:cNvPr>
          <p:cNvSpPr/>
          <p:nvPr/>
        </p:nvSpPr>
        <p:spPr>
          <a:xfrm>
            <a:off x="770398" y="3041168"/>
            <a:ext cx="8724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 </a:t>
            </a:r>
            <a:endParaRPr lang="zh-CN" altLang="en-US" sz="2400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7940C130-A6B4-4A98-8208-41212214C1BE}"/>
              </a:ext>
            </a:extLst>
          </p:cNvPr>
          <p:cNvSpPr/>
          <p:nvPr/>
        </p:nvSpPr>
        <p:spPr>
          <a:xfrm>
            <a:off x="1449627" y="3906319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3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1F48B6E-CE3C-4765-BE21-D1F81B9CEE74}"/>
              </a:ext>
            </a:extLst>
          </p:cNvPr>
          <p:cNvSpPr/>
          <p:nvPr/>
        </p:nvSpPr>
        <p:spPr>
          <a:xfrm>
            <a:off x="770398" y="3978053"/>
            <a:ext cx="8724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 </a:t>
            </a:r>
            <a:endParaRPr lang="zh-CN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3BAEEC5-759D-47C1-9BAA-02B3B4A37091}"/>
              </a:ext>
            </a:extLst>
          </p:cNvPr>
          <p:cNvSpPr/>
          <p:nvPr/>
        </p:nvSpPr>
        <p:spPr>
          <a:xfrm>
            <a:off x="2228332" y="3942186"/>
            <a:ext cx="119702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任务状态，使用两个饼图展示：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6D95607-B890-4A2F-B639-C1AF5C024247}"/>
              </a:ext>
            </a:extLst>
          </p:cNvPr>
          <p:cNvSpPr/>
          <p:nvPr/>
        </p:nvSpPr>
        <p:spPr>
          <a:xfrm>
            <a:off x="2228332" y="5896147"/>
            <a:ext cx="24452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测试数据如下：</a:t>
            </a:r>
          </a:p>
        </p:txBody>
      </p:sp>
      <p:graphicFrame>
        <p:nvGraphicFramePr>
          <p:cNvPr id="3" name="表格 13">
            <a:extLst>
              <a:ext uri="{FF2B5EF4-FFF2-40B4-BE49-F238E27FC236}">
                <a16:creationId xmlns:a16="http://schemas.microsoft.com/office/drawing/2014/main" id="{AD82C54B-EFDF-4FFD-AC2E-F2EDD3BFB3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9622687"/>
              </p:ext>
            </p:extLst>
          </p:nvPr>
        </p:nvGraphicFramePr>
        <p:xfrm>
          <a:off x="1772222" y="8226148"/>
          <a:ext cx="4358216" cy="918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9108">
                  <a:extLst>
                    <a:ext uri="{9D8B030D-6E8A-4147-A177-3AD203B41FA5}">
                      <a16:colId xmlns:a16="http://schemas.microsoft.com/office/drawing/2014/main" val="3308481042"/>
                    </a:ext>
                  </a:extLst>
                </a:gridCol>
                <a:gridCol w="2179108">
                  <a:extLst>
                    <a:ext uri="{9D8B030D-6E8A-4147-A177-3AD203B41FA5}">
                      <a16:colId xmlns:a16="http://schemas.microsoft.com/office/drawing/2014/main" val="2855099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未送件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已送件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1180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17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345290"/>
                  </a:ext>
                </a:extLst>
              </a:tr>
            </a:tbl>
          </a:graphicData>
        </a:graphic>
      </p:graphicFrame>
      <p:graphicFrame>
        <p:nvGraphicFramePr>
          <p:cNvPr id="16" name="表格 15">
            <a:extLst>
              <a:ext uri="{FF2B5EF4-FFF2-40B4-BE49-F238E27FC236}">
                <a16:creationId xmlns:a16="http://schemas.microsoft.com/office/drawing/2014/main" id="{22279702-611F-47C6-983F-F198993277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0641645"/>
              </p:ext>
            </p:extLst>
          </p:nvPr>
        </p:nvGraphicFramePr>
        <p:xfrm>
          <a:off x="6734212" y="8199251"/>
          <a:ext cx="7216920" cy="918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4230">
                  <a:extLst>
                    <a:ext uri="{9D8B030D-6E8A-4147-A177-3AD203B41FA5}">
                      <a16:colId xmlns:a16="http://schemas.microsoft.com/office/drawing/2014/main" val="1844537670"/>
                    </a:ext>
                  </a:extLst>
                </a:gridCol>
                <a:gridCol w="1804230">
                  <a:extLst>
                    <a:ext uri="{9D8B030D-6E8A-4147-A177-3AD203B41FA5}">
                      <a16:colId xmlns:a16="http://schemas.microsoft.com/office/drawing/2014/main" val="3385349176"/>
                    </a:ext>
                  </a:extLst>
                </a:gridCol>
                <a:gridCol w="1804230">
                  <a:extLst>
                    <a:ext uri="{9D8B030D-6E8A-4147-A177-3AD203B41FA5}">
                      <a16:colId xmlns:a16="http://schemas.microsoft.com/office/drawing/2014/main" val="2489306647"/>
                    </a:ext>
                  </a:extLst>
                </a:gridCol>
                <a:gridCol w="1804230">
                  <a:extLst>
                    <a:ext uri="{9D8B030D-6E8A-4147-A177-3AD203B41FA5}">
                      <a16:colId xmlns:a16="http://schemas.microsoft.com/office/drawing/2014/main" val="6934180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未开始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执行中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取消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挂起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0404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5491116"/>
                  </a:ext>
                </a:extLst>
              </a:tr>
            </a:tbl>
          </a:graphicData>
        </a:graphic>
      </p:graphicFrame>
      <p:sp>
        <p:nvSpPr>
          <p:cNvPr id="17" name="矩形 16">
            <a:extLst>
              <a:ext uri="{FF2B5EF4-FFF2-40B4-BE49-F238E27FC236}">
                <a16:creationId xmlns:a16="http://schemas.microsoft.com/office/drawing/2014/main" id="{4F8E050D-9A41-437D-A1F4-F9E24B44A95E}"/>
              </a:ext>
            </a:extLst>
          </p:cNvPr>
          <p:cNvSpPr/>
          <p:nvPr/>
        </p:nvSpPr>
        <p:spPr>
          <a:xfrm>
            <a:off x="3853013" y="7903252"/>
            <a:ext cx="2377440" cy="14656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连接符: 曲线 18">
            <a:extLst>
              <a:ext uri="{FF2B5EF4-FFF2-40B4-BE49-F238E27FC236}">
                <a16:creationId xmlns:a16="http://schemas.microsoft.com/office/drawing/2014/main" id="{2FED312F-BD0F-4B83-8211-B879D88893BA}"/>
              </a:ext>
            </a:extLst>
          </p:cNvPr>
          <p:cNvCxnSpPr>
            <a:cxnSpLocks/>
            <a:stCxn id="17" idx="0"/>
            <a:endCxn id="21" idx="0"/>
          </p:cNvCxnSpPr>
          <p:nvPr/>
        </p:nvCxnSpPr>
        <p:spPr>
          <a:xfrm rot="16200000" flipH="1">
            <a:off x="7736537" y="5208447"/>
            <a:ext cx="22363" cy="5411973"/>
          </a:xfrm>
          <a:prstGeom prst="curvedConnector3">
            <a:avLst>
              <a:gd name="adj1" fmla="val -476064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528CC579-1537-4305-9C6B-0CC5EAC4A920}"/>
              </a:ext>
            </a:extLst>
          </p:cNvPr>
          <p:cNvSpPr/>
          <p:nvPr/>
        </p:nvSpPr>
        <p:spPr>
          <a:xfrm>
            <a:off x="6616645" y="7925615"/>
            <a:ext cx="7674121" cy="14656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FA342E7C-9206-4E43-8B9D-2FE1965F67DF}"/>
              </a:ext>
            </a:extLst>
          </p:cNvPr>
          <p:cNvSpPr/>
          <p:nvPr/>
        </p:nvSpPr>
        <p:spPr>
          <a:xfrm>
            <a:off x="2392022" y="4614189"/>
            <a:ext cx="5779634" cy="11438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饼图</a:t>
            </a:r>
            <a:r>
              <a:rPr lang="en-US" altLang="zh-CN" sz="2400" dirty="0"/>
              <a:t>1</a:t>
            </a:r>
            <a:r>
              <a:rPr lang="zh-CN" altLang="en-US" sz="2400" dirty="0"/>
              <a:t>：未送件、已送件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饼图</a:t>
            </a:r>
            <a:r>
              <a:rPr lang="en-US" altLang="zh-CN" sz="2400" dirty="0"/>
              <a:t>2</a:t>
            </a:r>
            <a:r>
              <a:rPr lang="zh-CN" altLang="en-US" sz="2400" dirty="0"/>
              <a:t>：未开始、执行中、取消、挂起</a:t>
            </a:r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A80DD7D1-9CDD-43F4-B697-9151275696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3042" y="4505088"/>
            <a:ext cx="2685203" cy="1852724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966509C6-710B-41CF-8FEA-A07F91BF2C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58702" y="4494822"/>
            <a:ext cx="2685203" cy="185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066020"/>
      </p:ext>
    </p:extLst>
  </p:cSld>
  <p:clrMapOvr>
    <a:masterClrMapping/>
  </p:clrMapOvr>
  <p:transition spd="med">
    <p:pull dir="ru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矩形 128">
            <a:extLst>
              <a:ext uri="{FF2B5EF4-FFF2-40B4-BE49-F238E27FC236}">
                <a16:creationId xmlns:a16="http://schemas.microsoft.com/office/drawing/2014/main" id="{FF808F46-5655-4981-B24E-D7C0B38A8F2E}"/>
              </a:ext>
            </a:extLst>
          </p:cNvPr>
          <p:cNvSpPr/>
          <p:nvPr/>
        </p:nvSpPr>
        <p:spPr>
          <a:xfrm>
            <a:off x="589902" y="1091800"/>
            <a:ext cx="31580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看板区块说明：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71641FD0-9304-41C7-8846-5F02089F0B7A}"/>
              </a:ext>
            </a:extLst>
          </p:cNvPr>
          <p:cNvSpPr/>
          <p:nvPr/>
        </p:nvSpPr>
        <p:spPr>
          <a:xfrm>
            <a:off x="1501879" y="1885217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4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DA0ECB5-C1D0-42B2-91AC-A3203D483AEA}"/>
              </a:ext>
            </a:extLst>
          </p:cNvPr>
          <p:cNvSpPr/>
          <p:nvPr/>
        </p:nvSpPr>
        <p:spPr>
          <a:xfrm>
            <a:off x="2268610" y="1952519"/>
            <a:ext cx="111991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周</a:t>
            </a:r>
            <a:r>
              <a:rPr lang="en-US" altLang="zh-CN" sz="2400" dirty="0"/>
              <a:t>/</a:t>
            </a:r>
            <a:r>
              <a:rPr lang="zh-CN" altLang="en-US" sz="2400" dirty="0"/>
              <a:t>月度（或某个时间段，凸显整体效果即可）完成任务的数量趋势。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AC83EAE-25DA-4116-B734-61555FEECAEB}"/>
              </a:ext>
            </a:extLst>
          </p:cNvPr>
          <p:cNvSpPr/>
          <p:nvPr/>
        </p:nvSpPr>
        <p:spPr>
          <a:xfrm>
            <a:off x="822650" y="1956951"/>
            <a:ext cx="8724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 </a:t>
            </a:r>
            <a:endParaRPr lang="zh-CN" altLang="en-US" sz="24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DE380EA4-6243-4E6A-A347-0EBE76366D0F}"/>
              </a:ext>
            </a:extLst>
          </p:cNvPr>
          <p:cNvSpPr/>
          <p:nvPr/>
        </p:nvSpPr>
        <p:spPr>
          <a:xfrm>
            <a:off x="2268610" y="2551981"/>
            <a:ext cx="5779634" cy="11438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横轴：周</a:t>
            </a:r>
            <a:r>
              <a:rPr lang="en-US" altLang="zh-CN" sz="2400" dirty="0"/>
              <a:t>/</a:t>
            </a:r>
            <a:r>
              <a:rPr lang="zh-CN" altLang="en-US" sz="2400" dirty="0"/>
              <a:t>月度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纵轴：完成任务数量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D9396F3-C72A-4459-9150-C4307AE4118A}"/>
              </a:ext>
            </a:extLst>
          </p:cNvPr>
          <p:cNvSpPr/>
          <p:nvPr/>
        </p:nvSpPr>
        <p:spPr>
          <a:xfrm>
            <a:off x="1501879" y="4465705"/>
            <a:ext cx="24452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测试数据如下：</a:t>
            </a:r>
          </a:p>
        </p:txBody>
      </p:sp>
      <p:graphicFrame>
        <p:nvGraphicFramePr>
          <p:cNvPr id="23" name="表格 22">
            <a:extLst>
              <a:ext uri="{FF2B5EF4-FFF2-40B4-BE49-F238E27FC236}">
                <a16:creationId xmlns:a16="http://schemas.microsoft.com/office/drawing/2014/main" id="{324481BE-EF74-4CE5-B206-9EAA4C5CDF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5410676"/>
              </p:ext>
            </p:extLst>
          </p:nvPr>
        </p:nvGraphicFramePr>
        <p:xfrm>
          <a:off x="3947147" y="4596334"/>
          <a:ext cx="3608460" cy="50508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4230">
                  <a:extLst>
                    <a:ext uri="{9D8B030D-6E8A-4147-A177-3AD203B41FA5}">
                      <a16:colId xmlns:a16="http://schemas.microsoft.com/office/drawing/2014/main" val="1844537670"/>
                    </a:ext>
                  </a:extLst>
                </a:gridCol>
                <a:gridCol w="1804230">
                  <a:extLst>
                    <a:ext uri="{9D8B030D-6E8A-4147-A177-3AD203B41FA5}">
                      <a16:colId xmlns:a16="http://schemas.microsoft.com/office/drawing/2014/main" val="33853491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周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月度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任务数量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0404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5491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9467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9562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45803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0798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777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052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665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33550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4267524"/>
                  </a:ext>
                </a:extLst>
              </a:tr>
            </a:tbl>
          </a:graphicData>
        </a:graphic>
      </p:graphicFrame>
      <p:pic>
        <p:nvPicPr>
          <p:cNvPr id="28" name="图片 27">
            <a:extLst>
              <a:ext uri="{FF2B5EF4-FFF2-40B4-BE49-F238E27FC236}">
                <a16:creationId xmlns:a16="http://schemas.microsoft.com/office/drawing/2014/main" id="{5A513454-9F62-41B9-AAEB-04E763EBA6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6786" y="2977832"/>
            <a:ext cx="5541619" cy="1949538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1D5CDD6-72F7-4390-8D22-7643A95CB7B9}"/>
              </a:ext>
            </a:extLst>
          </p:cNvPr>
          <p:cNvSpPr/>
          <p:nvPr/>
        </p:nvSpPr>
        <p:spPr>
          <a:xfrm>
            <a:off x="11380360" y="5054404"/>
            <a:ext cx="157447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/>
              <a:t>周</a:t>
            </a:r>
            <a:r>
              <a:rPr lang="en-US" altLang="zh-CN" sz="3200" dirty="0"/>
              <a:t>/</a:t>
            </a:r>
            <a:r>
              <a:rPr lang="zh-CN" altLang="en-US" sz="3200" dirty="0"/>
              <a:t>月度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BCB8547-BA72-4E3A-83E1-CF0930901C97}"/>
              </a:ext>
            </a:extLst>
          </p:cNvPr>
          <p:cNvSpPr/>
          <p:nvPr/>
        </p:nvSpPr>
        <p:spPr>
          <a:xfrm>
            <a:off x="8575431" y="2592191"/>
            <a:ext cx="595035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/>
              <a:t>完</a:t>
            </a:r>
            <a:endParaRPr lang="en-US" altLang="zh-CN" sz="3200" dirty="0"/>
          </a:p>
          <a:p>
            <a:r>
              <a:rPr lang="zh-CN" altLang="en-US" sz="3200" dirty="0"/>
              <a:t>成</a:t>
            </a:r>
            <a:endParaRPr lang="en-US" altLang="zh-CN" sz="3200" dirty="0"/>
          </a:p>
          <a:p>
            <a:r>
              <a:rPr lang="zh-CN" altLang="en-US" sz="3200" dirty="0"/>
              <a:t>任</a:t>
            </a:r>
            <a:endParaRPr lang="en-US" altLang="zh-CN" sz="3200" dirty="0"/>
          </a:p>
          <a:p>
            <a:r>
              <a:rPr lang="zh-CN" altLang="en-US" sz="3200" dirty="0"/>
              <a:t>务</a:t>
            </a:r>
            <a:endParaRPr lang="en-US" altLang="zh-CN" sz="3200" dirty="0"/>
          </a:p>
          <a:p>
            <a:r>
              <a:rPr lang="zh-CN" altLang="en-US" sz="3200" dirty="0"/>
              <a:t>数</a:t>
            </a:r>
            <a:endParaRPr lang="en-US" altLang="zh-CN" sz="3200" dirty="0"/>
          </a:p>
          <a:p>
            <a:r>
              <a:rPr lang="zh-CN" altLang="en-US" sz="3200" dirty="0"/>
              <a:t>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9695570"/>
      </p:ext>
    </p:extLst>
  </p:cSld>
  <p:clrMapOvr>
    <a:masterClrMapping/>
  </p:clrMapOvr>
  <p:transition spd="med">
    <p:pull dir="ru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矩形 128">
            <a:extLst>
              <a:ext uri="{FF2B5EF4-FFF2-40B4-BE49-F238E27FC236}">
                <a16:creationId xmlns:a16="http://schemas.microsoft.com/office/drawing/2014/main" id="{FF808F46-5655-4981-B24E-D7C0B38A8F2E}"/>
              </a:ext>
            </a:extLst>
          </p:cNvPr>
          <p:cNvSpPr/>
          <p:nvPr/>
        </p:nvSpPr>
        <p:spPr>
          <a:xfrm>
            <a:off x="589902" y="1091800"/>
            <a:ext cx="31580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看板区块说明：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71641FD0-9304-41C7-8846-5F02089F0B7A}"/>
              </a:ext>
            </a:extLst>
          </p:cNvPr>
          <p:cNvSpPr/>
          <p:nvPr/>
        </p:nvSpPr>
        <p:spPr>
          <a:xfrm>
            <a:off x="1501879" y="1885217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5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DA0ECB5-C1D0-42B2-91AC-A3203D483AEA}"/>
              </a:ext>
            </a:extLst>
          </p:cNvPr>
          <p:cNvSpPr/>
          <p:nvPr/>
        </p:nvSpPr>
        <p:spPr>
          <a:xfrm>
            <a:off x="2268610" y="1952519"/>
            <a:ext cx="111991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滚动任务列表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AC83EAE-25DA-4116-B734-61555FEECAEB}"/>
              </a:ext>
            </a:extLst>
          </p:cNvPr>
          <p:cNvSpPr/>
          <p:nvPr/>
        </p:nvSpPr>
        <p:spPr>
          <a:xfrm>
            <a:off x="822650" y="1956951"/>
            <a:ext cx="8724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 </a:t>
            </a:r>
            <a:endParaRPr lang="zh-CN" altLang="en-US" sz="2400" dirty="0"/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5BDD9D95-6B64-4806-9B22-D78646E612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8124942"/>
              </p:ext>
            </p:extLst>
          </p:nvPr>
        </p:nvGraphicFramePr>
        <p:xfrm>
          <a:off x="2168927" y="3964287"/>
          <a:ext cx="11670329" cy="45723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8481">
                  <a:extLst>
                    <a:ext uri="{9D8B030D-6E8A-4147-A177-3AD203B41FA5}">
                      <a16:colId xmlns:a16="http://schemas.microsoft.com/office/drawing/2014/main" val="1844537670"/>
                    </a:ext>
                  </a:extLst>
                </a:gridCol>
                <a:gridCol w="1951098">
                  <a:extLst>
                    <a:ext uri="{9D8B030D-6E8A-4147-A177-3AD203B41FA5}">
                      <a16:colId xmlns:a16="http://schemas.microsoft.com/office/drawing/2014/main" val="2982834297"/>
                    </a:ext>
                  </a:extLst>
                </a:gridCol>
                <a:gridCol w="1847730">
                  <a:extLst>
                    <a:ext uri="{9D8B030D-6E8A-4147-A177-3AD203B41FA5}">
                      <a16:colId xmlns:a16="http://schemas.microsoft.com/office/drawing/2014/main" val="1459166325"/>
                    </a:ext>
                  </a:extLst>
                </a:gridCol>
                <a:gridCol w="1847730">
                  <a:extLst>
                    <a:ext uri="{9D8B030D-6E8A-4147-A177-3AD203B41FA5}">
                      <a16:colId xmlns:a16="http://schemas.microsoft.com/office/drawing/2014/main" val="2350131716"/>
                    </a:ext>
                  </a:extLst>
                </a:gridCol>
                <a:gridCol w="1650770">
                  <a:extLst>
                    <a:ext uri="{9D8B030D-6E8A-4147-A177-3AD203B41FA5}">
                      <a16:colId xmlns:a16="http://schemas.microsoft.com/office/drawing/2014/main" val="1314617677"/>
                    </a:ext>
                  </a:extLst>
                </a:gridCol>
                <a:gridCol w="1964520">
                  <a:extLst>
                    <a:ext uri="{9D8B030D-6E8A-4147-A177-3AD203B41FA5}">
                      <a16:colId xmlns:a16="http://schemas.microsoft.com/office/drawing/2014/main" val="3385349176"/>
                    </a:ext>
                  </a:extLst>
                </a:gridCol>
              </a:tblGrid>
              <a:tr h="863941"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测量平台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零件名称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检验人员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开始时间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结束时间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任务状态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0404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dirty="0"/>
                        <a:t>平台一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侧围外板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姚文泊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2019.10.23 10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2019.10.23 12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/>
                        <a:t>已送件未开始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5491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dirty="0"/>
                        <a:t>平台二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顶盖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罗聪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2019.10.23 14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2019.10.23 16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未送件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9467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dirty="0"/>
                        <a:t>平台五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天窗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杨乐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2019.10.23 16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2019.10.23 18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/>
                        <a:t>未送件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9562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dirty="0"/>
                        <a:t>平台三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侧围内板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罗聪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2019.10.23 8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2019.10.23 10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/>
                        <a:t>未送件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45803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dirty="0"/>
                        <a:t>平台四</a:t>
                      </a:r>
                      <a:r>
                        <a:rPr lang="en-US" altLang="zh-CN" sz="1800" dirty="0"/>
                        <a:t>-</a:t>
                      </a:r>
                      <a:r>
                        <a:rPr lang="zh-CN" altLang="en-US" sz="1800" dirty="0"/>
                        <a:t>主臂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左后车门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姚文泊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2019.10.24 8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2019.10.24 10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执行中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0798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dirty="0"/>
                        <a:t>平台四</a:t>
                      </a:r>
                      <a:r>
                        <a:rPr lang="en-US" altLang="zh-CN" sz="1800" dirty="0"/>
                        <a:t>-</a:t>
                      </a:r>
                      <a:r>
                        <a:rPr lang="zh-CN" altLang="en-US" sz="1800" dirty="0"/>
                        <a:t>辅臂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/>
                        <a:t>右后车门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罗聪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2019.10.24 10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2019.10.24 12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挂起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777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dirty="0"/>
                        <a:t>平台二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前盖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杨乐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2019.10.24 14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2019.10.24 16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取消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052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dirty="0"/>
                        <a:t>平台四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后盖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罗聪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2019.10.24 16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2019.10.24 18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执行中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665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dirty="0"/>
                        <a:t>平台五</a:t>
                      </a:r>
                      <a:r>
                        <a:rPr lang="en-US" altLang="zh-CN" sz="1800" dirty="0"/>
                        <a:t>-</a:t>
                      </a:r>
                      <a:r>
                        <a:rPr lang="zh-CN" altLang="en-US" sz="1800" dirty="0"/>
                        <a:t>主臂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左前门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杨乐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2019.10.24 20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2019.10.24 22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执行中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33550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dirty="0"/>
                        <a:t>平台五</a:t>
                      </a:r>
                      <a:r>
                        <a:rPr lang="en-US" altLang="zh-CN" sz="1800" dirty="0"/>
                        <a:t>-</a:t>
                      </a:r>
                      <a:r>
                        <a:rPr lang="zh-CN" altLang="en-US" sz="1800" dirty="0"/>
                        <a:t>辅臂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/>
                        <a:t>右前门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姚文泊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2019.10.25 02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2019.10.25 04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挂起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4267524"/>
                  </a:ext>
                </a:extLst>
              </a:tr>
            </a:tbl>
          </a:graphicData>
        </a:graphic>
      </p:graphicFrame>
      <p:sp>
        <p:nvSpPr>
          <p:cNvPr id="11" name="矩形 10">
            <a:extLst>
              <a:ext uri="{FF2B5EF4-FFF2-40B4-BE49-F238E27FC236}">
                <a16:creationId xmlns:a16="http://schemas.microsoft.com/office/drawing/2014/main" id="{32CB440C-8BBB-4D7E-91E8-9D916A817966}"/>
              </a:ext>
            </a:extLst>
          </p:cNvPr>
          <p:cNvSpPr/>
          <p:nvPr/>
        </p:nvSpPr>
        <p:spPr>
          <a:xfrm>
            <a:off x="2268610" y="2813238"/>
            <a:ext cx="24452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测试数据如下：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E77A488-41DB-4108-BD20-E0EC3E03D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8159" y="613854"/>
            <a:ext cx="6921097" cy="313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472596"/>
      </p:ext>
    </p:extLst>
  </p:cSld>
  <p:clrMapOvr>
    <a:masterClrMapping/>
  </p:clrMapOvr>
  <p:transition spd="med">
    <p:pull dir="ru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矩形 128">
            <a:extLst>
              <a:ext uri="{FF2B5EF4-FFF2-40B4-BE49-F238E27FC236}">
                <a16:creationId xmlns:a16="http://schemas.microsoft.com/office/drawing/2014/main" id="{FF808F46-5655-4981-B24E-D7C0B38A8F2E}"/>
              </a:ext>
            </a:extLst>
          </p:cNvPr>
          <p:cNvSpPr/>
          <p:nvPr/>
        </p:nvSpPr>
        <p:spPr>
          <a:xfrm>
            <a:off x="589902" y="1091800"/>
            <a:ext cx="31580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看板区块说明：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71641FD0-9304-41C7-8846-5F02089F0B7A}"/>
              </a:ext>
            </a:extLst>
          </p:cNvPr>
          <p:cNvSpPr/>
          <p:nvPr/>
        </p:nvSpPr>
        <p:spPr>
          <a:xfrm>
            <a:off x="1501879" y="1885217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6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DA0ECB5-C1D0-42B2-91AC-A3203D483AEA}"/>
              </a:ext>
            </a:extLst>
          </p:cNvPr>
          <p:cNvSpPr/>
          <p:nvPr/>
        </p:nvSpPr>
        <p:spPr>
          <a:xfrm>
            <a:off x="2268610" y="1952519"/>
            <a:ext cx="131194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设备列表及实时状态：</a:t>
            </a:r>
            <a:endParaRPr lang="en-US" altLang="zh-CN" sz="24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AC83EAE-25DA-4116-B734-61555FEECAEB}"/>
              </a:ext>
            </a:extLst>
          </p:cNvPr>
          <p:cNvSpPr/>
          <p:nvPr/>
        </p:nvSpPr>
        <p:spPr>
          <a:xfrm>
            <a:off x="822650" y="1956951"/>
            <a:ext cx="8724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 </a:t>
            </a:r>
            <a:endParaRPr lang="zh-CN" altLang="en-US" sz="2400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7B83BF5-E3D0-40E6-87FD-962D727F8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8610" y="5027419"/>
            <a:ext cx="2075997" cy="1156378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699426A2-6A94-4D54-8147-4C3C4A59D9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5950" y="4023064"/>
            <a:ext cx="825800" cy="792502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4ADE51F-2978-42AA-946C-BB31F50713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8806" y="4023064"/>
            <a:ext cx="825801" cy="79250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ACA85451-5FB4-4401-A496-6588CC084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8713" y="5027419"/>
            <a:ext cx="2075997" cy="1156378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46F44C43-995D-44D8-AF5D-6E02473272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6053" y="4023064"/>
            <a:ext cx="825800" cy="792502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6A6484D6-07EA-489B-BBDA-FC33CBE465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8909" y="4023064"/>
            <a:ext cx="825801" cy="792502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BFFEFF4C-7F8E-4592-8489-6E4E0E54850E}"/>
              </a:ext>
            </a:extLst>
          </p:cNvPr>
          <p:cNvSpPr/>
          <p:nvPr/>
        </p:nvSpPr>
        <p:spPr>
          <a:xfrm>
            <a:off x="1836267" y="2574858"/>
            <a:ext cx="11109024" cy="11438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两个检测平台，每个检测平台分为两个臂，每个臂的状态独立展示（每个臂可以理解为一个单独的测量机）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CBE8F1F0-8646-4F20-8A22-5D06B6AB750C}"/>
              </a:ext>
            </a:extLst>
          </p:cNvPr>
          <p:cNvSpPr/>
          <p:nvPr/>
        </p:nvSpPr>
        <p:spPr>
          <a:xfrm>
            <a:off x="1836266" y="6395650"/>
            <a:ext cx="10191083" cy="1143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每个臂的实时状态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每个臂的</a:t>
            </a:r>
            <a:r>
              <a:rPr lang="en-US" altLang="zh-CN" sz="2400" dirty="0"/>
              <a:t>OEE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04078187"/>
      </p:ext>
    </p:extLst>
  </p:cSld>
  <p:clrMapOvr>
    <a:masterClrMapping/>
  </p:clrMapOvr>
  <p:transition spd="med">
    <p:pull dir="ru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矩形 128">
            <a:extLst>
              <a:ext uri="{FF2B5EF4-FFF2-40B4-BE49-F238E27FC236}">
                <a16:creationId xmlns:a16="http://schemas.microsoft.com/office/drawing/2014/main" id="{FF808F46-5655-4981-B24E-D7C0B38A8F2E}"/>
              </a:ext>
            </a:extLst>
          </p:cNvPr>
          <p:cNvSpPr/>
          <p:nvPr/>
        </p:nvSpPr>
        <p:spPr>
          <a:xfrm>
            <a:off x="589902" y="1091800"/>
            <a:ext cx="31580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看板区块说明：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AC83EAE-25DA-4116-B734-61555FEECAEB}"/>
              </a:ext>
            </a:extLst>
          </p:cNvPr>
          <p:cNvSpPr/>
          <p:nvPr/>
        </p:nvSpPr>
        <p:spPr>
          <a:xfrm>
            <a:off x="822650" y="1956951"/>
            <a:ext cx="8724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 </a:t>
            </a:r>
            <a:endParaRPr lang="zh-CN" altLang="en-US" sz="2400" dirty="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70A1AEFE-F4E6-412A-AF19-BC98BFC7B003}"/>
              </a:ext>
            </a:extLst>
          </p:cNvPr>
          <p:cNvSpPr/>
          <p:nvPr/>
        </p:nvSpPr>
        <p:spPr>
          <a:xfrm>
            <a:off x="1428420" y="1885216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7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6119272-D3B6-4EE5-90C1-158CA63E8273}"/>
              </a:ext>
            </a:extLst>
          </p:cNvPr>
          <p:cNvSpPr/>
          <p:nvPr/>
        </p:nvSpPr>
        <p:spPr>
          <a:xfrm>
            <a:off x="2268610" y="1952519"/>
            <a:ext cx="131194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最近一个月设备稼动率趋势，取自</a:t>
            </a:r>
            <a:r>
              <a:rPr lang="en-US" altLang="zh-CN" sz="2400" dirty="0"/>
              <a:t>IOD</a:t>
            </a:r>
            <a:r>
              <a:rPr lang="zh-CN" altLang="en-US" sz="2400" dirty="0"/>
              <a:t>平台。</a:t>
            </a:r>
            <a:endParaRPr lang="en-US" altLang="zh-CN" sz="24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B7126CA-C471-4A8A-8173-41DDE42720BE}"/>
              </a:ext>
            </a:extLst>
          </p:cNvPr>
          <p:cNvSpPr/>
          <p:nvPr/>
        </p:nvSpPr>
        <p:spPr>
          <a:xfrm>
            <a:off x="822650" y="2893837"/>
            <a:ext cx="8724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 </a:t>
            </a:r>
            <a:endParaRPr lang="zh-CN" altLang="en-US" sz="2400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03D49ABC-06E2-4883-A27D-33B91994DB30}"/>
              </a:ext>
            </a:extLst>
          </p:cNvPr>
          <p:cNvSpPr/>
          <p:nvPr/>
        </p:nvSpPr>
        <p:spPr>
          <a:xfrm>
            <a:off x="1428420" y="2822102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8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0F4934B-C9D3-4DDE-BFB5-2655C4E98D98}"/>
              </a:ext>
            </a:extLst>
          </p:cNvPr>
          <p:cNvSpPr/>
          <p:nvPr/>
        </p:nvSpPr>
        <p:spPr>
          <a:xfrm>
            <a:off x="2193965" y="2857969"/>
            <a:ext cx="119702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温湿度显示：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67949041-1FC0-45EB-B26E-0FAF87730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062" y="2674463"/>
            <a:ext cx="1696412" cy="828675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E917BEC5-362E-4802-899F-2C7FD48264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4475" y="1254756"/>
            <a:ext cx="4317335" cy="1599446"/>
          </a:xfrm>
          <a:prstGeom prst="rect">
            <a:avLst/>
          </a:prstGeom>
        </p:spPr>
      </p:pic>
      <p:sp>
        <p:nvSpPr>
          <p:cNvPr id="19" name="椭圆 18">
            <a:extLst>
              <a:ext uri="{FF2B5EF4-FFF2-40B4-BE49-F238E27FC236}">
                <a16:creationId xmlns:a16="http://schemas.microsoft.com/office/drawing/2014/main" id="{66878DC2-C4D1-4EFB-8385-6D4E71D80009}"/>
              </a:ext>
            </a:extLst>
          </p:cNvPr>
          <p:cNvSpPr/>
          <p:nvPr/>
        </p:nvSpPr>
        <p:spPr>
          <a:xfrm>
            <a:off x="1428420" y="3978359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9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1CB12BD-C904-46BF-B145-08AB24204968}"/>
              </a:ext>
            </a:extLst>
          </p:cNvPr>
          <p:cNvSpPr/>
          <p:nvPr/>
        </p:nvSpPr>
        <p:spPr>
          <a:xfrm>
            <a:off x="2193964" y="4012879"/>
            <a:ext cx="1049006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最近</a:t>
            </a:r>
            <a:r>
              <a:rPr lang="en-US" altLang="zh-CN" sz="2400" dirty="0"/>
              <a:t>N</a:t>
            </a:r>
            <a:r>
              <a:rPr lang="zh-CN" altLang="en-US" sz="2400" dirty="0"/>
              <a:t>（</a:t>
            </a:r>
            <a:r>
              <a:rPr lang="en-US" altLang="zh-CN" sz="2400" dirty="0"/>
              <a:t>N&gt;10,</a:t>
            </a:r>
            <a:r>
              <a:rPr lang="zh-CN" altLang="en-US" sz="2400" dirty="0"/>
              <a:t>集体数量配合看板整体布局）辆份合格率趋势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298176D-B2F3-4DC2-A47B-338B641E0007}"/>
              </a:ext>
            </a:extLst>
          </p:cNvPr>
          <p:cNvSpPr/>
          <p:nvPr/>
        </p:nvSpPr>
        <p:spPr>
          <a:xfrm>
            <a:off x="822650" y="4014226"/>
            <a:ext cx="8724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 </a:t>
            </a:r>
            <a:endParaRPr lang="zh-CN" altLang="en-US" sz="24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0F9C7163-0AC2-433E-8803-E4FE2741E8A4}"/>
              </a:ext>
            </a:extLst>
          </p:cNvPr>
          <p:cNvSpPr/>
          <p:nvPr/>
        </p:nvSpPr>
        <p:spPr>
          <a:xfrm>
            <a:off x="2457451" y="4526829"/>
            <a:ext cx="9756320" cy="11438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横轴：辆份（数字，从左到右，由大到小，最右侧是</a:t>
            </a:r>
            <a:r>
              <a:rPr lang="en-US" altLang="zh-CN" sz="2400" dirty="0"/>
              <a:t>1</a:t>
            </a:r>
            <a:r>
              <a:rPr lang="zh-CN" altLang="en-US" sz="2400" dirty="0"/>
              <a:t>）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纵轴：合格率（百分比）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0056860A-09EC-4D92-BB1D-F4326286907A}"/>
              </a:ext>
            </a:extLst>
          </p:cNvPr>
          <p:cNvSpPr/>
          <p:nvPr/>
        </p:nvSpPr>
        <p:spPr>
          <a:xfrm>
            <a:off x="1591251" y="5814916"/>
            <a:ext cx="24452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测试数据如右表：</a:t>
            </a:r>
          </a:p>
        </p:txBody>
      </p:sp>
      <p:graphicFrame>
        <p:nvGraphicFramePr>
          <p:cNvPr id="23" name="表格 22">
            <a:extLst>
              <a:ext uri="{FF2B5EF4-FFF2-40B4-BE49-F238E27FC236}">
                <a16:creationId xmlns:a16="http://schemas.microsoft.com/office/drawing/2014/main" id="{67B01750-53A6-421B-94CB-FC78E88616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2609908"/>
              </p:ext>
            </p:extLst>
          </p:nvPr>
        </p:nvGraphicFramePr>
        <p:xfrm>
          <a:off x="6767545" y="5229225"/>
          <a:ext cx="3608460" cy="50508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4230">
                  <a:extLst>
                    <a:ext uri="{9D8B030D-6E8A-4147-A177-3AD203B41FA5}">
                      <a16:colId xmlns:a16="http://schemas.microsoft.com/office/drawing/2014/main" val="1844537670"/>
                    </a:ext>
                  </a:extLst>
                </a:gridCol>
                <a:gridCol w="1804230">
                  <a:extLst>
                    <a:ext uri="{9D8B030D-6E8A-4147-A177-3AD203B41FA5}">
                      <a16:colId xmlns:a16="http://schemas.microsoft.com/office/drawing/2014/main" val="3385349176"/>
                    </a:ext>
                  </a:extLst>
                </a:gridCol>
              </a:tblGrid>
              <a:tr h="162987">
                <a:tc>
                  <a:txBody>
                    <a:bodyPr/>
                    <a:lstStyle/>
                    <a:p>
                      <a:r>
                        <a:rPr lang="zh-CN" altLang="en-US" dirty="0"/>
                        <a:t>辆份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合格率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0404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83.35%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5491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82.36%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9467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87.85%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9562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86.74%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45803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83.31%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0798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88.36%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777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91.25%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052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90.85%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665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82.31%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33550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87.15%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42675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0788766"/>
      </p:ext>
    </p:extLst>
  </p:cSld>
  <p:clrMapOvr>
    <a:masterClrMapping/>
  </p:clrMapOvr>
  <p:transition spd="med">
    <p:pull dir="ru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矩形 128">
            <a:extLst>
              <a:ext uri="{FF2B5EF4-FFF2-40B4-BE49-F238E27FC236}">
                <a16:creationId xmlns:a16="http://schemas.microsoft.com/office/drawing/2014/main" id="{FF808F46-5655-4981-B24E-D7C0B38A8F2E}"/>
              </a:ext>
            </a:extLst>
          </p:cNvPr>
          <p:cNvSpPr/>
          <p:nvPr/>
        </p:nvSpPr>
        <p:spPr>
          <a:xfrm>
            <a:off x="589902" y="1091800"/>
            <a:ext cx="31580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看板区块说明：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AC83EAE-25DA-4116-B734-61555FEECAEB}"/>
              </a:ext>
            </a:extLst>
          </p:cNvPr>
          <p:cNvSpPr/>
          <p:nvPr/>
        </p:nvSpPr>
        <p:spPr>
          <a:xfrm>
            <a:off x="822650" y="1956951"/>
            <a:ext cx="8724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 </a:t>
            </a:r>
            <a:endParaRPr lang="zh-CN" altLang="en-US" sz="2400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5660FC5E-7F97-4521-886F-00F7D828A92D}"/>
              </a:ext>
            </a:extLst>
          </p:cNvPr>
          <p:cNvSpPr/>
          <p:nvPr/>
        </p:nvSpPr>
        <p:spPr>
          <a:xfrm>
            <a:off x="1476155" y="1921083"/>
            <a:ext cx="856017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10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01D6A57-6145-48AD-BF62-C1BCA73DB047}"/>
              </a:ext>
            </a:extLst>
          </p:cNvPr>
          <p:cNvSpPr/>
          <p:nvPr/>
        </p:nvSpPr>
        <p:spPr>
          <a:xfrm>
            <a:off x="2531599" y="1921083"/>
            <a:ext cx="31534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dirty="0"/>
              <a:t>合格率最低的</a:t>
            </a:r>
            <a:r>
              <a:rPr lang="en-US" altLang="zh-CN" sz="2400" dirty="0"/>
              <a:t>N</a:t>
            </a:r>
            <a:r>
              <a:rPr lang="zh-CN" altLang="en-US" sz="2400" dirty="0"/>
              <a:t>个零件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A4DB1C5-CFA0-450C-B7FA-95B871647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7521610" y="1733343"/>
            <a:ext cx="3562568" cy="2514383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B2CFE1A2-0A5C-4771-A490-19525C4ACF6A}"/>
              </a:ext>
            </a:extLst>
          </p:cNvPr>
          <p:cNvSpPr/>
          <p:nvPr/>
        </p:nvSpPr>
        <p:spPr>
          <a:xfrm>
            <a:off x="2985677" y="2418616"/>
            <a:ext cx="9756320" cy="11438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横轴：合格率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纵轴：零件名称</a:t>
            </a: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C7BB4AE1-33A5-4208-BE42-5F690E7D0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5358566"/>
              </p:ext>
            </p:extLst>
          </p:nvPr>
        </p:nvGraphicFramePr>
        <p:xfrm>
          <a:off x="2531599" y="4878222"/>
          <a:ext cx="3608460" cy="50508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4230">
                  <a:extLst>
                    <a:ext uri="{9D8B030D-6E8A-4147-A177-3AD203B41FA5}">
                      <a16:colId xmlns:a16="http://schemas.microsoft.com/office/drawing/2014/main" val="1844537670"/>
                    </a:ext>
                  </a:extLst>
                </a:gridCol>
                <a:gridCol w="1804230">
                  <a:extLst>
                    <a:ext uri="{9D8B030D-6E8A-4147-A177-3AD203B41FA5}">
                      <a16:colId xmlns:a16="http://schemas.microsoft.com/office/drawing/2014/main" val="3385349176"/>
                    </a:ext>
                  </a:extLst>
                </a:gridCol>
              </a:tblGrid>
              <a:tr h="162987">
                <a:tc>
                  <a:txBody>
                    <a:bodyPr/>
                    <a:lstStyle/>
                    <a:p>
                      <a:r>
                        <a:rPr lang="zh-CN" altLang="en-US" dirty="0"/>
                        <a:t>零件名称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合格率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0404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侧围外板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70.23%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5491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顶盖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72.28%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9467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天窗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73.35%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9562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侧围内板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76.95%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45803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左后车门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79.45%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0798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/>
                        <a:t>右后车门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81.38%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777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前盖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82.27%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052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后盖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85.96%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665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左前门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87.75%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33550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/>
                        <a:t>右前门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89.37%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4267524"/>
                  </a:ext>
                </a:extLst>
              </a:tr>
            </a:tbl>
          </a:graphicData>
        </a:graphic>
      </p:graphicFrame>
      <p:sp>
        <p:nvSpPr>
          <p:cNvPr id="11" name="矩形 10">
            <a:extLst>
              <a:ext uri="{FF2B5EF4-FFF2-40B4-BE49-F238E27FC236}">
                <a16:creationId xmlns:a16="http://schemas.microsoft.com/office/drawing/2014/main" id="{988530BC-6AD6-4255-8464-3FCD2EE2B88C}"/>
              </a:ext>
            </a:extLst>
          </p:cNvPr>
          <p:cNvSpPr/>
          <p:nvPr/>
        </p:nvSpPr>
        <p:spPr>
          <a:xfrm>
            <a:off x="2481623" y="4247726"/>
            <a:ext cx="24452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测试数据如下表：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551801C-C2DF-4593-8673-C7F1B96DDB33}"/>
              </a:ext>
            </a:extLst>
          </p:cNvPr>
          <p:cNvSpPr txBox="1"/>
          <p:nvPr/>
        </p:nvSpPr>
        <p:spPr>
          <a:xfrm>
            <a:off x="7093506" y="4317761"/>
            <a:ext cx="3434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页面设计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4555781"/>
      </p:ext>
    </p:extLst>
  </p:cSld>
  <p:clrMapOvr>
    <a:masterClrMapping/>
  </p:clrMapOvr>
  <p:transition spd="med">
    <p:pull dir="ru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B3E57FC7-3DFC-40C1-A3F4-002751B1E213}"/>
              </a:ext>
            </a:extLst>
          </p:cNvPr>
          <p:cNvSpPr/>
          <p:nvPr/>
        </p:nvSpPr>
        <p:spPr>
          <a:xfrm>
            <a:off x="4755387" y="3009900"/>
            <a:ext cx="6390127" cy="28422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数据仓库设计</a:t>
            </a:r>
          </a:p>
        </p:txBody>
      </p:sp>
    </p:spTree>
    <p:extLst>
      <p:ext uri="{BB962C8B-B14F-4D97-AF65-F5344CB8AC3E}">
        <p14:creationId xmlns:p14="http://schemas.microsoft.com/office/powerpoint/2010/main" val="3713881256"/>
      </p:ext>
    </p:extLst>
  </p:cSld>
  <p:clrMapOvr>
    <a:masterClrMapping/>
  </p:clrMapOvr>
  <p:transition spd="med">
    <p:pull dir="ru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8FBD1D3-2CBA-46FE-9AC3-3D003C9D4E09}"/>
              </a:ext>
            </a:extLst>
          </p:cNvPr>
          <p:cNvSpPr txBox="1"/>
          <p:nvPr/>
        </p:nvSpPr>
        <p:spPr>
          <a:xfrm>
            <a:off x="600892" y="1084216"/>
            <a:ext cx="12657909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数据源：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F1E8D90-F820-4215-A539-4B532CD04DA9}"/>
              </a:ext>
            </a:extLst>
          </p:cNvPr>
          <p:cNvSpPr txBox="1"/>
          <p:nvPr/>
        </p:nvSpPr>
        <p:spPr>
          <a:xfrm>
            <a:off x="914401" y="2037805"/>
            <a:ext cx="126579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针对看板业务特性，不要求数据实时更新，各个区域分别设置数据更新周期，</a:t>
            </a:r>
            <a:r>
              <a:rPr lang="zh-CN" altLang="en-US" sz="2000" dirty="0">
                <a:solidFill>
                  <a:srgbClr val="FF0000"/>
                </a:solidFill>
              </a:rPr>
              <a:t>需要在数据库层面实现。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6DABC72C-DBD4-4B7D-99A6-7EFA6C93F250}"/>
              </a:ext>
            </a:extLst>
          </p:cNvPr>
          <p:cNvSpPr/>
          <p:nvPr/>
        </p:nvSpPr>
        <p:spPr>
          <a:xfrm>
            <a:off x="3006054" y="2939397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4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352C4311-AB7E-4DDB-BE8C-E9AB068A347A}"/>
              </a:ext>
            </a:extLst>
          </p:cNvPr>
          <p:cNvSpPr/>
          <p:nvPr/>
        </p:nvSpPr>
        <p:spPr>
          <a:xfrm>
            <a:off x="3993611" y="2939397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7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6AB0DE99-08F9-4699-9267-6629F073CEFA}"/>
              </a:ext>
            </a:extLst>
          </p:cNvPr>
          <p:cNvSpPr/>
          <p:nvPr/>
        </p:nvSpPr>
        <p:spPr>
          <a:xfrm>
            <a:off x="5042374" y="2939397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9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02E8C740-FB60-429B-9722-5831747830FC}"/>
              </a:ext>
            </a:extLst>
          </p:cNvPr>
          <p:cNvSpPr/>
          <p:nvPr/>
        </p:nvSpPr>
        <p:spPr>
          <a:xfrm>
            <a:off x="6091137" y="2939397"/>
            <a:ext cx="856017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10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C339B1F-B8D0-44CA-A732-2638FC8C6A10}"/>
              </a:ext>
            </a:extLst>
          </p:cNvPr>
          <p:cNvSpPr txBox="1"/>
          <p:nvPr/>
        </p:nvSpPr>
        <p:spPr>
          <a:xfrm>
            <a:off x="1188722" y="3006042"/>
            <a:ext cx="9496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此几个模块                                                                           按天为单位计算数据 。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7C22FC3-CC01-4867-8804-D99704997CA0}"/>
              </a:ext>
            </a:extLst>
          </p:cNvPr>
          <p:cNvSpPr txBox="1"/>
          <p:nvPr/>
        </p:nvSpPr>
        <p:spPr>
          <a:xfrm>
            <a:off x="1188722" y="4040924"/>
            <a:ext cx="9496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此几个模块                                             不需要计算，按照分为单位获取数据库数据 。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F35BB89-3795-41FD-B33A-F550C6C1793D}"/>
              </a:ext>
            </a:extLst>
          </p:cNvPr>
          <p:cNvSpPr/>
          <p:nvPr/>
        </p:nvSpPr>
        <p:spPr>
          <a:xfrm>
            <a:off x="3054728" y="4040924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3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6D829F32-D9DE-4563-A206-9DAF35E724CD}"/>
              </a:ext>
            </a:extLst>
          </p:cNvPr>
          <p:cNvSpPr/>
          <p:nvPr/>
        </p:nvSpPr>
        <p:spPr>
          <a:xfrm>
            <a:off x="3993611" y="4040924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6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3E89D5EC-7CFA-47AE-95C2-362262DD898F}"/>
              </a:ext>
            </a:extLst>
          </p:cNvPr>
          <p:cNvSpPr/>
          <p:nvPr/>
        </p:nvSpPr>
        <p:spPr>
          <a:xfrm>
            <a:off x="4805789" y="4040924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8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5053880"/>
      </p:ext>
    </p:extLst>
  </p:cSld>
  <p:clrMapOvr>
    <a:masterClrMapping/>
  </p:clrMapOvr>
  <p:transition spd="med">
    <p:pull dir="ru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AE8F2B9C-D126-4CA6-9A97-B5A49D1B8776}"/>
              </a:ext>
            </a:extLst>
          </p:cNvPr>
          <p:cNvSpPr/>
          <p:nvPr/>
        </p:nvSpPr>
        <p:spPr>
          <a:xfrm>
            <a:off x="4755387" y="5480408"/>
            <a:ext cx="8189904" cy="698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4925946" y="3151616"/>
            <a:ext cx="5587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一、测量计划</a:t>
            </a:r>
            <a:endParaRPr lang="en-US" altLang="zh-CN" sz="2400" dirty="0"/>
          </a:p>
        </p:txBody>
      </p:sp>
      <p:sp>
        <p:nvSpPr>
          <p:cNvPr id="11" name="文本框 10"/>
          <p:cNvSpPr txBox="1"/>
          <p:nvPr/>
        </p:nvSpPr>
        <p:spPr>
          <a:xfrm>
            <a:off x="4925946" y="4881988"/>
            <a:ext cx="3525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zh-CN" altLang="en-US" sz="2400" dirty="0"/>
              <a:t>三、看板设计</a:t>
            </a:r>
            <a:endParaRPr lang="en-US" altLang="zh-CN" sz="2400" dirty="0"/>
          </a:p>
        </p:txBody>
      </p:sp>
      <p:sp>
        <p:nvSpPr>
          <p:cNvPr id="12" name="文本框 11"/>
          <p:cNvSpPr txBox="1"/>
          <p:nvPr/>
        </p:nvSpPr>
        <p:spPr>
          <a:xfrm>
            <a:off x="4925946" y="5598587"/>
            <a:ext cx="50237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zh-CN" altLang="en-US" sz="2400" dirty="0">
                <a:solidFill>
                  <a:schemeClr val="bg1"/>
                </a:solidFill>
              </a:rPr>
              <a:t>四、客户端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6C5991D-F426-4799-AE25-B590F0C92895}"/>
              </a:ext>
            </a:extLst>
          </p:cNvPr>
          <p:cNvSpPr/>
          <p:nvPr/>
        </p:nvSpPr>
        <p:spPr>
          <a:xfrm>
            <a:off x="786830" y="1004521"/>
            <a:ext cx="793711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800" b="1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目录：</a:t>
            </a:r>
            <a:endParaRPr lang="en-US" altLang="zh-CN" sz="4800" b="1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BFF48C5-6E9C-400D-B770-D41E4FA7C172}"/>
              </a:ext>
            </a:extLst>
          </p:cNvPr>
          <p:cNvSpPr txBox="1"/>
          <p:nvPr/>
        </p:nvSpPr>
        <p:spPr>
          <a:xfrm>
            <a:off x="4925945" y="4084869"/>
            <a:ext cx="6909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zh-CN" altLang="en-US" sz="2400" dirty="0"/>
              <a:t>二、基础数据定义：测量程序、零件责任人分组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4072185608"/>
      </p:ext>
    </p:extLst>
  </p:cSld>
  <p:clrMapOvr>
    <a:masterClrMapping/>
  </p:clrMapOvr>
  <p:transition spd="med">
    <p:pull dir="r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755387" y="3009900"/>
            <a:ext cx="6390127" cy="28422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6454515" y="4200196"/>
            <a:ext cx="3434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提请人新建检测任务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40EBD366-6DB5-4A5C-8831-A168D6F40DA4}"/>
              </a:ext>
            </a:extLst>
          </p:cNvPr>
          <p:cNvSpPr/>
          <p:nvPr/>
        </p:nvSpPr>
        <p:spPr>
          <a:xfrm>
            <a:off x="5921115" y="4128461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1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2507385"/>
      </p:ext>
    </p:extLst>
  </p:cSld>
  <p:clrMapOvr>
    <a:masterClrMapping/>
  </p:clrMapOvr>
  <p:transition spd="med">
    <p:pull dir="ru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矩形 128">
            <a:extLst>
              <a:ext uri="{FF2B5EF4-FFF2-40B4-BE49-F238E27FC236}">
                <a16:creationId xmlns:a16="http://schemas.microsoft.com/office/drawing/2014/main" id="{FF808F46-5655-4981-B24E-D7C0B38A8F2E}"/>
              </a:ext>
            </a:extLst>
          </p:cNvPr>
          <p:cNvSpPr/>
          <p:nvPr/>
        </p:nvSpPr>
        <p:spPr>
          <a:xfrm>
            <a:off x="782820" y="901663"/>
            <a:ext cx="2888932" cy="556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客户端功能设计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B0F2245-9B66-47B9-A343-1A7E2D4AF5AE}"/>
              </a:ext>
            </a:extLst>
          </p:cNvPr>
          <p:cNvSpPr/>
          <p:nvPr/>
        </p:nvSpPr>
        <p:spPr>
          <a:xfrm>
            <a:off x="1517651" y="1923329"/>
            <a:ext cx="6136073" cy="589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检测任务执行客户端完成以下功能：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8D44665-BB69-4888-8E7B-468029F4DC33}"/>
              </a:ext>
            </a:extLst>
          </p:cNvPr>
          <p:cNvSpPr/>
          <p:nvPr/>
        </p:nvSpPr>
        <p:spPr>
          <a:xfrm>
            <a:off x="2227286" y="2863461"/>
            <a:ext cx="6136073" cy="11438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客户端检测任务操作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检测执行</a:t>
            </a:r>
            <a:endParaRPr lang="en-US" altLang="zh-CN" sz="2400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9E25F38-9531-4B28-B8A3-4164C4849F8B}"/>
              </a:ext>
            </a:extLst>
          </p:cNvPr>
          <p:cNvSpPr/>
          <p:nvPr/>
        </p:nvSpPr>
        <p:spPr>
          <a:xfrm>
            <a:off x="2227287" y="5150370"/>
            <a:ext cx="5837274" cy="2251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质量预警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设备状态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环境温湿度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相关接口清单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2845F68-E7A6-40C7-A95C-5EAD03E54AB7}"/>
              </a:ext>
            </a:extLst>
          </p:cNvPr>
          <p:cNvSpPr/>
          <p:nvPr/>
        </p:nvSpPr>
        <p:spPr>
          <a:xfrm>
            <a:off x="2868354" y="4007300"/>
            <a:ext cx="5495005" cy="1143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自动化设备：驱动检测设备。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非自动化设备：手动操作任务清单。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0C43763-98CD-491C-A61D-C8B954F4F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311" y="2863461"/>
            <a:ext cx="2200172" cy="1236164"/>
          </a:xfrm>
          <a:prstGeom prst="rect">
            <a:avLst/>
          </a:prstGeom>
        </p:spPr>
      </p:pic>
      <p:sp>
        <p:nvSpPr>
          <p:cNvPr id="12" name="箭头: V 形 11">
            <a:extLst>
              <a:ext uri="{FF2B5EF4-FFF2-40B4-BE49-F238E27FC236}">
                <a16:creationId xmlns:a16="http://schemas.microsoft.com/office/drawing/2014/main" id="{BB63DDE2-1C3D-459C-95EB-7F80AFA7BCC5}"/>
              </a:ext>
            </a:extLst>
          </p:cNvPr>
          <p:cNvSpPr/>
          <p:nvPr/>
        </p:nvSpPr>
        <p:spPr>
          <a:xfrm rot="5400000">
            <a:off x="9963563" y="4001862"/>
            <a:ext cx="551668" cy="758518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497E575-3533-4FAF-9A80-7E263EE0A3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67600" y="2961131"/>
            <a:ext cx="1234601" cy="1040825"/>
          </a:xfrm>
          <a:prstGeom prst="rect">
            <a:avLst/>
          </a:prstGeom>
        </p:spPr>
      </p:pic>
      <p:sp>
        <p:nvSpPr>
          <p:cNvPr id="14" name="箭头: V 形 13">
            <a:extLst>
              <a:ext uri="{FF2B5EF4-FFF2-40B4-BE49-F238E27FC236}">
                <a16:creationId xmlns:a16="http://schemas.microsoft.com/office/drawing/2014/main" id="{00291E1A-0FA8-4496-8A4E-0D6259BCB1B7}"/>
              </a:ext>
            </a:extLst>
          </p:cNvPr>
          <p:cNvSpPr/>
          <p:nvPr/>
        </p:nvSpPr>
        <p:spPr>
          <a:xfrm rot="5400000">
            <a:off x="13909067" y="4001861"/>
            <a:ext cx="551668" cy="758518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5ADCF0AB-466C-4FB3-A606-0FCE727C4031}"/>
              </a:ext>
            </a:extLst>
          </p:cNvPr>
          <p:cNvSpPr/>
          <p:nvPr/>
        </p:nvSpPr>
        <p:spPr>
          <a:xfrm>
            <a:off x="4388361" y="3655471"/>
            <a:ext cx="3763927" cy="2561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4EAAC3C-F8E6-4192-BFB7-D27C6B14A8A7}"/>
              </a:ext>
            </a:extLst>
          </p:cNvPr>
          <p:cNvSpPr/>
          <p:nvPr/>
        </p:nvSpPr>
        <p:spPr>
          <a:xfrm>
            <a:off x="8873812" y="2408132"/>
            <a:ext cx="339227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highlight>
                  <a:srgbClr val="DF751D"/>
                </a:highlight>
              </a:rPr>
              <a:t>2</a:t>
            </a:r>
            <a:r>
              <a:rPr lang="zh-CN" altLang="en-US" sz="2000" dirty="0">
                <a:highlight>
                  <a:srgbClr val="DF751D"/>
                </a:highlight>
              </a:rPr>
              <a:t>个自动化平台自动变更状态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922A0E81-0103-4171-9047-4E61E093A0E8}"/>
              </a:ext>
            </a:extLst>
          </p:cNvPr>
          <p:cNvSpPr/>
          <p:nvPr/>
        </p:nvSpPr>
        <p:spPr>
          <a:xfrm>
            <a:off x="12873483" y="2388906"/>
            <a:ext cx="262283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highlight>
                  <a:srgbClr val="DF751D"/>
                </a:highlight>
              </a:rPr>
              <a:t>其他</a:t>
            </a:r>
            <a:r>
              <a:rPr lang="en-US" altLang="zh-CN" sz="2000" dirty="0">
                <a:highlight>
                  <a:srgbClr val="DF751D"/>
                </a:highlight>
              </a:rPr>
              <a:t>5</a:t>
            </a:r>
            <a:r>
              <a:rPr lang="zh-CN" altLang="en-US" sz="2000" dirty="0">
                <a:highlight>
                  <a:srgbClr val="DF751D"/>
                </a:highlight>
              </a:rPr>
              <a:t>个平台手动操作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EFC6DD1E-BC20-477A-BCB6-E365D70436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07482" y="5104410"/>
            <a:ext cx="6548539" cy="3772889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485FC961-0483-40A5-8EF4-7F53491D94C9}"/>
              </a:ext>
            </a:extLst>
          </p:cNvPr>
          <p:cNvSpPr/>
          <p:nvPr/>
        </p:nvSpPr>
        <p:spPr>
          <a:xfrm>
            <a:off x="8550369" y="2044700"/>
            <a:ext cx="7299231" cy="7137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73626757"/>
      </p:ext>
    </p:extLst>
  </p:cSld>
  <p:clrMapOvr>
    <a:masterClrMapping/>
  </p:clrMapOvr>
  <p:transition spd="med">
    <p:pull dir="ru"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755387" y="3009900"/>
            <a:ext cx="6390127" cy="28422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6233309" y="4200196"/>
            <a:ext cx="3434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客户端检测任务</a:t>
            </a:r>
          </a:p>
        </p:txBody>
      </p:sp>
    </p:spTree>
    <p:extLst>
      <p:ext uri="{BB962C8B-B14F-4D97-AF65-F5344CB8AC3E}">
        <p14:creationId xmlns:p14="http://schemas.microsoft.com/office/powerpoint/2010/main" val="731518658"/>
      </p:ext>
    </p:extLst>
  </p:cSld>
  <p:clrMapOvr>
    <a:masterClrMapping/>
  </p:clrMapOvr>
  <p:transition spd="med">
    <p:pull dir="ru"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矩形 128">
            <a:extLst>
              <a:ext uri="{FF2B5EF4-FFF2-40B4-BE49-F238E27FC236}">
                <a16:creationId xmlns:a16="http://schemas.microsoft.com/office/drawing/2014/main" id="{FF808F46-5655-4981-B24E-D7C0B38A8F2E}"/>
              </a:ext>
            </a:extLst>
          </p:cNvPr>
          <p:cNvSpPr/>
          <p:nvPr/>
        </p:nvSpPr>
        <p:spPr>
          <a:xfrm>
            <a:off x="782820" y="901663"/>
            <a:ext cx="2502608" cy="556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客户端登录：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9A6C1DE-F183-4E5F-A6B5-0A894935C0B3}"/>
              </a:ext>
            </a:extLst>
          </p:cNvPr>
          <p:cNvSpPr/>
          <p:nvPr/>
        </p:nvSpPr>
        <p:spPr>
          <a:xfrm>
            <a:off x="1760720" y="2717763"/>
            <a:ext cx="10659880" cy="35002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/>
              <a:t>用户名称：通过用户过滤检测任务。</a:t>
            </a:r>
            <a:endParaRPr lang="en-US" altLang="zh-CN" dirty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/>
              <a:t>登录密码</a:t>
            </a:r>
            <a:endParaRPr lang="en-US" altLang="zh-CN" dirty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/>
              <a:t>检测平台：通过检测平台过滤检测任务。</a:t>
            </a:r>
            <a:endParaRPr lang="en-US" altLang="zh-CN" dirty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/>
              <a:t>记住密码：</a:t>
            </a:r>
            <a:endParaRPr lang="en-US" altLang="zh-CN" dirty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/>
              <a:t>记忆登录用户：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D08B581-23E5-4E2C-A8E7-5ABEE65B5A94}"/>
              </a:ext>
            </a:extLst>
          </p:cNvPr>
          <p:cNvSpPr/>
          <p:nvPr/>
        </p:nvSpPr>
        <p:spPr>
          <a:xfrm>
            <a:off x="1306158" y="2055472"/>
            <a:ext cx="2577950" cy="556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dirty="0"/>
              <a:t>用户登录：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F13BF02-6E08-41E7-8A75-10FD33AE7A32}"/>
              </a:ext>
            </a:extLst>
          </p:cNvPr>
          <p:cNvSpPr/>
          <p:nvPr/>
        </p:nvSpPr>
        <p:spPr>
          <a:xfrm>
            <a:off x="1306158" y="6802287"/>
            <a:ext cx="2191626" cy="556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dirty="0"/>
              <a:t>配置项：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0CEE06-881C-44BF-8EA7-96DA5CBF046C}"/>
              </a:ext>
            </a:extLst>
          </p:cNvPr>
          <p:cNvSpPr/>
          <p:nvPr/>
        </p:nvSpPr>
        <p:spPr>
          <a:xfrm>
            <a:off x="1760720" y="7358593"/>
            <a:ext cx="10659880" cy="7173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/>
              <a:t>配置登录网址。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EEB2F4B-DC7C-4686-A392-9056A8CC9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5055" y="2581090"/>
            <a:ext cx="5804058" cy="3500254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DD4E3AF3-8B92-4D09-B6FC-19A53A4960E9}"/>
              </a:ext>
            </a:extLst>
          </p:cNvPr>
          <p:cNvSpPr/>
          <p:nvPr/>
        </p:nvSpPr>
        <p:spPr>
          <a:xfrm>
            <a:off x="11545598" y="4355569"/>
            <a:ext cx="3542002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检测平台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25706371"/>
      </p:ext>
    </p:extLst>
  </p:cSld>
  <p:clrMapOvr>
    <a:masterClrMapping/>
  </p:clrMapOvr>
  <p:transition spd="med">
    <p:pull dir="ru"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矩形 128">
            <a:extLst>
              <a:ext uri="{FF2B5EF4-FFF2-40B4-BE49-F238E27FC236}">
                <a16:creationId xmlns:a16="http://schemas.microsoft.com/office/drawing/2014/main" id="{FF808F46-5655-4981-B24E-D7C0B38A8F2E}"/>
              </a:ext>
            </a:extLst>
          </p:cNvPr>
          <p:cNvSpPr/>
          <p:nvPr/>
        </p:nvSpPr>
        <p:spPr>
          <a:xfrm>
            <a:off x="782820" y="901663"/>
            <a:ext cx="2888932" cy="556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检测任务操作：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9DA563C-5B9C-4540-A4F9-D408EA67B741}"/>
              </a:ext>
            </a:extLst>
          </p:cNvPr>
          <p:cNvSpPr/>
          <p:nvPr/>
        </p:nvSpPr>
        <p:spPr>
          <a:xfrm>
            <a:off x="792987" y="1663700"/>
            <a:ext cx="14853413" cy="8483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3468F56-EF8D-47C1-A327-65E0791EC112}"/>
              </a:ext>
            </a:extLst>
          </p:cNvPr>
          <p:cNvSpPr/>
          <p:nvPr/>
        </p:nvSpPr>
        <p:spPr>
          <a:xfrm>
            <a:off x="945387" y="1790701"/>
            <a:ext cx="1467613" cy="596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任务操作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AAB8957-0963-4017-AFDC-58CD6BECAF7B}"/>
              </a:ext>
            </a:extLst>
          </p:cNvPr>
          <p:cNvSpPr/>
          <p:nvPr/>
        </p:nvSpPr>
        <p:spPr>
          <a:xfrm>
            <a:off x="2748787" y="1790701"/>
            <a:ext cx="1467613" cy="5969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检测执行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C5B3B0D-C599-4431-BDA3-FDF1A087992E}"/>
              </a:ext>
            </a:extLst>
          </p:cNvPr>
          <p:cNvSpPr/>
          <p:nvPr/>
        </p:nvSpPr>
        <p:spPr>
          <a:xfrm>
            <a:off x="4552187" y="1790701"/>
            <a:ext cx="1467613" cy="5969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质量预警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7E80E04-EFE4-4D4E-BA32-BF0C0555D176}"/>
              </a:ext>
            </a:extLst>
          </p:cNvPr>
          <p:cNvSpPr/>
          <p:nvPr/>
        </p:nvSpPr>
        <p:spPr>
          <a:xfrm>
            <a:off x="3641641" y="3149143"/>
            <a:ext cx="93058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挂起</a:t>
            </a:r>
            <a:endParaRPr lang="zh-CN" altLang="en-US" sz="24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629F107-D0E2-49BE-BCD6-A90BA5548740}"/>
              </a:ext>
            </a:extLst>
          </p:cNvPr>
          <p:cNvSpPr/>
          <p:nvPr/>
        </p:nvSpPr>
        <p:spPr>
          <a:xfrm>
            <a:off x="5769255" y="3173543"/>
            <a:ext cx="95929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开始</a:t>
            </a:r>
            <a:endParaRPr lang="zh-CN" altLang="en-US" sz="24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B232C72-7CBD-468D-AC82-7D6BE953EE25}"/>
              </a:ext>
            </a:extLst>
          </p:cNvPr>
          <p:cNvSpPr/>
          <p:nvPr/>
        </p:nvSpPr>
        <p:spPr>
          <a:xfrm>
            <a:off x="6901666" y="3173543"/>
            <a:ext cx="95929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暂停</a:t>
            </a:r>
            <a:endParaRPr lang="zh-CN" altLang="en-US" sz="2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706D2AE-6C81-499A-99BE-86AA656A2CF7}"/>
              </a:ext>
            </a:extLst>
          </p:cNvPr>
          <p:cNvSpPr/>
          <p:nvPr/>
        </p:nvSpPr>
        <p:spPr>
          <a:xfrm>
            <a:off x="8047762" y="3173543"/>
            <a:ext cx="95929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继续</a:t>
            </a:r>
            <a:endParaRPr lang="zh-CN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B2CC86F-D642-40EE-838C-0B3AF4230FFD}"/>
              </a:ext>
            </a:extLst>
          </p:cNvPr>
          <p:cNvSpPr/>
          <p:nvPr/>
        </p:nvSpPr>
        <p:spPr>
          <a:xfrm>
            <a:off x="9242621" y="3162914"/>
            <a:ext cx="95929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完成</a:t>
            </a:r>
            <a:endParaRPr lang="zh-CN" altLang="en-US" sz="2400" dirty="0"/>
          </a:p>
        </p:txBody>
      </p:sp>
      <p:graphicFrame>
        <p:nvGraphicFramePr>
          <p:cNvPr id="13" name="表格 5">
            <a:extLst>
              <a:ext uri="{FF2B5EF4-FFF2-40B4-BE49-F238E27FC236}">
                <a16:creationId xmlns:a16="http://schemas.microsoft.com/office/drawing/2014/main" id="{89DF8800-8CD5-47F5-94F3-415B3E0879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492146"/>
              </p:ext>
            </p:extLst>
          </p:nvPr>
        </p:nvGraphicFramePr>
        <p:xfrm>
          <a:off x="1850942" y="3720948"/>
          <a:ext cx="13362881" cy="6278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9958">
                  <a:extLst>
                    <a:ext uri="{9D8B030D-6E8A-4147-A177-3AD203B41FA5}">
                      <a16:colId xmlns:a16="http://schemas.microsoft.com/office/drawing/2014/main" val="1324875738"/>
                    </a:ext>
                  </a:extLst>
                </a:gridCol>
                <a:gridCol w="981850">
                  <a:extLst>
                    <a:ext uri="{9D8B030D-6E8A-4147-A177-3AD203B41FA5}">
                      <a16:colId xmlns:a16="http://schemas.microsoft.com/office/drawing/2014/main" val="3685457240"/>
                    </a:ext>
                  </a:extLst>
                </a:gridCol>
                <a:gridCol w="1118614">
                  <a:extLst>
                    <a:ext uri="{9D8B030D-6E8A-4147-A177-3AD203B41FA5}">
                      <a16:colId xmlns:a16="http://schemas.microsoft.com/office/drawing/2014/main" val="2525513979"/>
                    </a:ext>
                  </a:extLst>
                </a:gridCol>
                <a:gridCol w="768439">
                  <a:extLst>
                    <a:ext uri="{9D8B030D-6E8A-4147-A177-3AD203B41FA5}">
                      <a16:colId xmlns:a16="http://schemas.microsoft.com/office/drawing/2014/main" val="3535944606"/>
                    </a:ext>
                  </a:extLst>
                </a:gridCol>
                <a:gridCol w="797620">
                  <a:extLst>
                    <a:ext uri="{9D8B030D-6E8A-4147-A177-3AD203B41FA5}">
                      <a16:colId xmlns:a16="http://schemas.microsoft.com/office/drawing/2014/main" val="2505585234"/>
                    </a:ext>
                  </a:extLst>
                </a:gridCol>
                <a:gridCol w="690622">
                  <a:extLst>
                    <a:ext uri="{9D8B030D-6E8A-4147-A177-3AD203B41FA5}">
                      <a16:colId xmlns:a16="http://schemas.microsoft.com/office/drawing/2014/main" val="600527010"/>
                    </a:ext>
                  </a:extLst>
                </a:gridCol>
                <a:gridCol w="1566059">
                  <a:extLst>
                    <a:ext uri="{9D8B030D-6E8A-4147-A177-3AD203B41FA5}">
                      <a16:colId xmlns:a16="http://schemas.microsoft.com/office/drawing/2014/main" val="645122188"/>
                    </a:ext>
                  </a:extLst>
                </a:gridCol>
                <a:gridCol w="2776296">
                  <a:extLst>
                    <a:ext uri="{9D8B030D-6E8A-4147-A177-3AD203B41FA5}">
                      <a16:colId xmlns:a16="http://schemas.microsoft.com/office/drawing/2014/main" val="3270247436"/>
                    </a:ext>
                  </a:extLst>
                </a:gridCol>
                <a:gridCol w="1803400">
                  <a:extLst>
                    <a:ext uri="{9D8B030D-6E8A-4147-A177-3AD203B41FA5}">
                      <a16:colId xmlns:a16="http://schemas.microsoft.com/office/drawing/2014/main" val="3411518212"/>
                    </a:ext>
                  </a:extLst>
                </a:gridCol>
                <a:gridCol w="1320023">
                  <a:extLst>
                    <a:ext uri="{9D8B030D-6E8A-4147-A177-3AD203B41FA5}">
                      <a16:colId xmlns:a16="http://schemas.microsoft.com/office/drawing/2014/main" val="37117331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计划编号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计划开始时间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计划结束时间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检测平台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检验人员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状态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实际开始时间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实际结束时间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RFID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检测结果描述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3338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P-DNFHG8876-20191102-2-1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平台一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王五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新建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 err="1"/>
                        <a:t>hcuwihcuieciwnjicnwi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9224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P-SNGHFND00-20191102-2-2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平台一主臂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王五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新建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 err="1"/>
                        <a:t>hcuwihcuieciwnjicnwi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397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P-SNGHFND00-20191102-2-2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平台一主臂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王五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新建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 err="1"/>
                        <a:t>hcuwihcuieciwnjicnwi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6385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P-DNFHG8876-20191102-2-1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平台一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王五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新建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 err="1"/>
                        <a:t>hcuwihcuieciwnjicnwi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8929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P-DNFHG8876-20191102-2-1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平台一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王五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新建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 err="1"/>
                        <a:t>hcuwihcuieciwnjicnwi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0088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P-DNFHG8876-20191102-2-1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平台一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王五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新建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 err="1"/>
                        <a:t>hcuwihcuieciwnjicnwi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363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P-DNFHG8876-20191102-2-1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平台一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王五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新建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 err="1"/>
                        <a:t>hcuwihcuieciwnjicnwi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4081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P-DNFHG8876-20191102-2-1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平台一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王五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新建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 err="1"/>
                        <a:t>hcuwihcuieciwnjicnwi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309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P-DNFHG8876-20191102-2-1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平台一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王五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新建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 err="1"/>
                        <a:t>hcuwihcuieciwnjicnwi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5147607"/>
                  </a:ext>
                </a:extLst>
              </a:tr>
            </a:tbl>
          </a:graphicData>
        </a:graphic>
      </p:graphicFrame>
      <p:sp>
        <p:nvSpPr>
          <p:cNvPr id="14" name="矩形 13">
            <a:extLst>
              <a:ext uri="{FF2B5EF4-FFF2-40B4-BE49-F238E27FC236}">
                <a16:creationId xmlns:a16="http://schemas.microsoft.com/office/drawing/2014/main" id="{387E18EE-01CC-46F4-9F9A-A86662AE07C7}"/>
              </a:ext>
            </a:extLst>
          </p:cNvPr>
          <p:cNvSpPr/>
          <p:nvPr/>
        </p:nvSpPr>
        <p:spPr>
          <a:xfrm>
            <a:off x="1154890" y="3720946"/>
            <a:ext cx="587322" cy="62788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复选框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25910794-460A-4520-A43D-4AAD9866834E}"/>
              </a:ext>
            </a:extLst>
          </p:cNvPr>
          <p:cNvSpPr/>
          <p:nvPr/>
        </p:nvSpPr>
        <p:spPr>
          <a:xfrm>
            <a:off x="1858872" y="3158893"/>
            <a:ext cx="1645412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调整检测平台</a:t>
            </a:r>
            <a:endParaRPr lang="zh-CN" altLang="en-US" sz="24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EB281DC-12AE-4D71-8475-5BCA37824202}"/>
              </a:ext>
            </a:extLst>
          </p:cNvPr>
          <p:cNvSpPr/>
          <p:nvPr/>
        </p:nvSpPr>
        <p:spPr>
          <a:xfrm>
            <a:off x="4705448" y="3158893"/>
            <a:ext cx="93058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取消</a:t>
            </a:r>
            <a:endParaRPr lang="zh-CN" altLang="en-US" sz="24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AB1B9669-F0F5-4A54-AA3B-DA5234402365}"/>
              </a:ext>
            </a:extLst>
          </p:cNvPr>
          <p:cNvSpPr/>
          <p:nvPr/>
        </p:nvSpPr>
        <p:spPr>
          <a:xfrm>
            <a:off x="1858872" y="2624518"/>
            <a:ext cx="13422268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任务过滤</a:t>
            </a:r>
            <a:endParaRPr lang="zh-CN" altLang="en-US" sz="24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61819D9D-D3EB-4A38-B16B-E05228078475}"/>
              </a:ext>
            </a:extLst>
          </p:cNvPr>
          <p:cNvSpPr/>
          <p:nvPr/>
        </p:nvSpPr>
        <p:spPr>
          <a:xfrm>
            <a:off x="14071600" y="1912373"/>
            <a:ext cx="1209540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用户注销</a:t>
            </a:r>
            <a:endParaRPr lang="zh-CN" altLang="en-US" sz="24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4F86EDF-0496-420C-A8C9-53C1CC76051D}"/>
              </a:ext>
            </a:extLst>
          </p:cNvPr>
          <p:cNvSpPr/>
          <p:nvPr/>
        </p:nvSpPr>
        <p:spPr>
          <a:xfrm>
            <a:off x="10456040" y="3173543"/>
            <a:ext cx="1645412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分配</a:t>
            </a:r>
            <a:r>
              <a:rPr lang="en-US" altLang="zh-CN" sz="1800" dirty="0"/>
              <a:t>RFID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2714230"/>
      </p:ext>
    </p:extLst>
  </p:cSld>
  <p:clrMapOvr>
    <a:masterClrMapping/>
  </p:clrMapOvr>
  <p:transition spd="med">
    <p:pull dir="ru"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>
            <a:extLst>
              <a:ext uri="{FF2B5EF4-FFF2-40B4-BE49-F238E27FC236}">
                <a16:creationId xmlns:a16="http://schemas.microsoft.com/office/drawing/2014/main" id="{E86BD669-779A-4841-B6BA-6B78F534AA5F}"/>
              </a:ext>
            </a:extLst>
          </p:cNvPr>
          <p:cNvSpPr/>
          <p:nvPr/>
        </p:nvSpPr>
        <p:spPr>
          <a:xfrm>
            <a:off x="1617686" y="2980216"/>
            <a:ext cx="13307958" cy="16978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通过                           过滤条件：零件号，任务状态等，任务状态做成下拉框，对任务进行过滤，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     </a:t>
            </a:r>
            <a:r>
              <a:rPr lang="zh-CN" altLang="en-US" sz="2400" dirty="0"/>
              <a:t>默认状态下显示：“接受”、“已收件”、“未开始”、“执行中”。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     </a:t>
            </a:r>
            <a:r>
              <a:rPr lang="zh-CN" altLang="en-US" sz="2400" dirty="0"/>
              <a:t>通过“下拉”操作，选择已经完成的任务（分页）</a:t>
            </a:r>
            <a:endParaRPr lang="en-US" altLang="zh-CN" sz="2400" dirty="0"/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FF808F46-5655-4981-B24E-D7C0B38A8F2E}"/>
              </a:ext>
            </a:extLst>
          </p:cNvPr>
          <p:cNvSpPr/>
          <p:nvPr/>
        </p:nvSpPr>
        <p:spPr>
          <a:xfrm>
            <a:off x="782820" y="901663"/>
            <a:ext cx="3141480" cy="55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客户端页面设计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EF2A1CD-B5A3-47D9-8927-61581AA932CF}"/>
              </a:ext>
            </a:extLst>
          </p:cNvPr>
          <p:cNvSpPr/>
          <p:nvPr/>
        </p:nvSpPr>
        <p:spPr>
          <a:xfrm>
            <a:off x="1249386" y="1529961"/>
            <a:ext cx="2446314" cy="5898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任务清单</a:t>
            </a:r>
            <a:endParaRPr lang="en-US" altLang="zh-CN" sz="24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07384A1-944B-4CA0-890A-A7E904D97A41}"/>
              </a:ext>
            </a:extLst>
          </p:cNvPr>
          <p:cNvSpPr/>
          <p:nvPr/>
        </p:nvSpPr>
        <p:spPr>
          <a:xfrm>
            <a:off x="1617686" y="2341373"/>
            <a:ext cx="12707914" cy="5898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通过</a:t>
            </a:r>
            <a:r>
              <a:rPr lang="en-US" altLang="zh-CN" sz="2400" dirty="0"/>
              <a:t>API</a:t>
            </a:r>
            <a:r>
              <a:rPr lang="zh-CN" altLang="en-US" sz="2400" dirty="0"/>
              <a:t>接口获取当前检测平台、登录用户的任务列表（子任务）。</a:t>
            </a:r>
            <a:endParaRPr lang="en-US" altLang="zh-CN" sz="24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0E4623D-369A-49F9-831F-64957EE912ED}"/>
              </a:ext>
            </a:extLst>
          </p:cNvPr>
          <p:cNvSpPr/>
          <p:nvPr/>
        </p:nvSpPr>
        <p:spPr>
          <a:xfrm>
            <a:off x="1897888" y="5198139"/>
            <a:ext cx="1645412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调整检测平台</a:t>
            </a:r>
            <a:endParaRPr lang="zh-CN" altLang="en-US" sz="24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FE32E86-EAF5-4FFE-851D-100B3DC2EC5E}"/>
              </a:ext>
            </a:extLst>
          </p:cNvPr>
          <p:cNvSpPr/>
          <p:nvPr/>
        </p:nvSpPr>
        <p:spPr>
          <a:xfrm>
            <a:off x="1249386" y="5092697"/>
            <a:ext cx="5691982" cy="5898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                             ，用于编辑检测任务。</a:t>
            </a:r>
            <a:endParaRPr lang="en-US" altLang="zh-CN" sz="2400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7650357A-164D-44C1-ACBB-5B52DD49EB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3119" y="5198139"/>
            <a:ext cx="7272306" cy="4741300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D750A57E-7AAA-4D8B-8D94-A1A275C88D3D}"/>
              </a:ext>
            </a:extLst>
          </p:cNvPr>
          <p:cNvSpPr/>
          <p:nvPr/>
        </p:nvSpPr>
        <p:spPr>
          <a:xfrm>
            <a:off x="1801797" y="5787980"/>
            <a:ext cx="4891103" cy="16978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 </a:t>
            </a:r>
            <a:r>
              <a:rPr lang="zh-CN" altLang="en-US" sz="2400" dirty="0"/>
              <a:t>对于分配到当前检测平台上的检测任务，可以重新调整检测平台，检测规划，任务优先级等。如右图：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B7470D8-B91D-42EE-8439-2B0583B10359}"/>
              </a:ext>
            </a:extLst>
          </p:cNvPr>
          <p:cNvSpPr/>
          <p:nvPr/>
        </p:nvSpPr>
        <p:spPr>
          <a:xfrm>
            <a:off x="2743200" y="3146612"/>
            <a:ext cx="1645412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任务过滤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8956271"/>
      </p:ext>
    </p:extLst>
  </p:cSld>
  <p:clrMapOvr>
    <a:masterClrMapping/>
  </p:clrMapOvr>
  <p:transition spd="med">
    <p:pull dir="ru"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>
            <a:extLst>
              <a:ext uri="{FF2B5EF4-FFF2-40B4-BE49-F238E27FC236}">
                <a16:creationId xmlns:a16="http://schemas.microsoft.com/office/drawing/2014/main" id="{E1D0C667-949D-4885-87E5-E02D645216EB}"/>
              </a:ext>
            </a:extLst>
          </p:cNvPr>
          <p:cNvSpPr/>
          <p:nvPr/>
        </p:nvSpPr>
        <p:spPr>
          <a:xfrm>
            <a:off x="782820" y="901663"/>
            <a:ext cx="4144780" cy="55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任务操作：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CE79D627-15F9-40BD-89CD-7C023062CCF4}"/>
              </a:ext>
            </a:extLst>
          </p:cNvPr>
          <p:cNvSpPr/>
          <p:nvPr/>
        </p:nvSpPr>
        <p:spPr>
          <a:xfrm>
            <a:off x="2034541" y="1801411"/>
            <a:ext cx="93058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挂起</a:t>
            </a:r>
            <a:endParaRPr lang="zh-CN" altLang="en-US" sz="2400" dirty="0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3831798D-5032-4BF1-AAF7-0FF1A8C53D43}"/>
              </a:ext>
            </a:extLst>
          </p:cNvPr>
          <p:cNvSpPr/>
          <p:nvPr/>
        </p:nvSpPr>
        <p:spPr>
          <a:xfrm>
            <a:off x="2005831" y="3227966"/>
            <a:ext cx="95929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暂停</a:t>
            </a:r>
            <a:endParaRPr lang="zh-CN" altLang="en-US" sz="2400" dirty="0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C41E7F11-6B6F-4EFB-A99F-808358B61EBE}"/>
              </a:ext>
            </a:extLst>
          </p:cNvPr>
          <p:cNvSpPr/>
          <p:nvPr/>
        </p:nvSpPr>
        <p:spPr>
          <a:xfrm>
            <a:off x="924851" y="1755335"/>
            <a:ext cx="10438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zh-CN" altLang="en-US" sz="2000" dirty="0"/>
              <a:t>点击</a:t>
            </a:r>
            <a:endParaRPr lang="zh-CN" altLang="en-US" sz="2800" dirty="0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9A277A7F-F7B6-434F-ABCB-5B17855D52A8}"/>
              </a:ext>
            </a:extLst>
          </p:cNvPr>
          <p:cNvSpPr/>
          <p:nvPr/>
        </p:nvSpPr>
        <p:spPr>
          <a:xfrm>
            <a:off x="2034541" y="2526088"/>
            <a:ext cx="93058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开始</a:t>
            </a:r>
            <a:endParaRPr lang="zh-CN" altLang="en-US" sz="2400" dirty="0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0B559741-4D6F-4327-93EF-94EC65EEBAF0}"/>
              </a:ext>
            </a:extLst>
          </p:cNvPr>
          <p:cNvSpPr/>
          <p:nvPr/>
        </p:nvSpPr>
        <p:spPr>
          <a:xfrm>
            <a:off x="924851" y="2480012"/>
            <a:ext cx="10438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zh-CN" altLang="en-US" sz="2000" dirty="0"/>
              <a:t>点击</a:t>
            </a:r>
            <a:endParaRPr lang="zh-CN" altLang="en-US" sz="2800" dirty="0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655CC38A-6F81-493A-BBA5-95E61ACFE03B}"/>
              </a:ext>
            </a:extLst>
          </p:cNvPr>
          <p:cNvSpPr/>
          <p:nvPr/>
        </p:nvSpPr>
        <p:spPr>
          <a:xfrm>
            <a:off x="3183132" y="1816527"/>
            <a:ext cx="64053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/>
              <a:t>任务状态更新为“挂起”。</a:t>
            </a:r>
            <a:endParaRPr lang="zh-CN" altLang="en-US" sz="2800" dirty="0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D804C8B7-71DC-4BDC-BB1F-96BA36EA9720}"/>
              </a:ext>
            </a:extLst>
          </p:cNvPr>
          <p:cNvSpPr/>
          <p:nvPr/>
        </p:nvSpPr>
        <p:spPr>
          <a:xfrm>
            <a:off x="3183131" y="2526088"/>
            <a:ext cx="533856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/>
              <a:t>任务状态更新为“执行中”。记录开始时间</a:t>
            </a:r>
            <a:endParaRPr lang="zh-CN" altLang="en-US" sz="2800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7E6003A5-FFC5-4DD2-972B-01EF88059C49}"/>
              </a:ext>
            </a:extLst>
          </p:cNvPr>
          <p:cNvSpPr/>
          <p:nvPr/>
        </p:nvSpPr>
        <p:spPr>
          <a:xfrm>
            <a:off x="924851" y="3204689"/>
            <a:ext cx="10438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zh-CN" altLang="en-US" sz="2000" dirty="0"/>
              <a:t>点击</a:t>
            </a:r>
            <a:endParaRPr lang="zh-CN" altLang="en-US" sz="2800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046F88B9-702A-4637-AD07-766CD5043B57}"/>
              </a:ext>
            </a:extLst>
          </p:cNvPr>
          <p:cNvSpPr/>
          <p:nvPr/>
        </p:nvSpPr>
        <p:spPr>
          <a:xfrm>
            <a:off x="3183131" y="3204689"/>
            <a:ext cx="501739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/>
              <a:t>任务状态更新为“暂停”。并记录暂停时间</a:t>
            </a:r>
            <a:endParaRPr lang="zh-CN" altLang="en-US" sz="2800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F1F08BB5-5BCB-4C34-987E-A76300207F59}"/>
              </a:ext>
            </a:extLst>
          </p:cNvPr>
          <p:cNvSpPr/>
          <p:nvPr/>
        </p:nvSpPr>
        <p:spPr>
          <a:xfrm>
            <a:off x="2005831" y="3977407"/>
            <a:ext cx="95929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继续</a:t>
            </a:r>
            <a:endParaRPr lang="zh-CN" altLang="en-US" sz="2400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6FBDDE78-1CB7-476B-9237-5ED1132D4846}"/>
              </a:ext>
            </a:extLst>
          </p:cNvPr>
          <p:cNvSpPr/>
          <p:nvPr/>
        </p:nvSpPr>
        <p:spPr>
          <a:xfrm>
            <a:off x="924851" y="3954130"/>
            <a:ext cx="10438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zh-CN" altLang="en-US" sz="2000" dirty="0"/>
              <a:t>点击</a:t>
            </a:r>
            <a:endParaRPr lang="zh-CN" altLang="en-US" sz="2800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58715C4C-3A9D-435B-87E8-C577F8F208CC}"/>
              </a:ext>
            </a:extLst>
          </p:cNvPr>
          <p:cNvSpPr/>
          <p:nvPr/>
        </p:nvSpPr>
        <p:spPr>
          <a:xfrm>
            <a:off x="3183131" y="3954130"/>
            <a:ext cx="533856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/>
              <a:t>任务状态更新为“执行中”。并记录继续时间</a:t>
            </a:r>
            <a:endParaRPr lang="zh-CN" altLang="en-US" sz="2800" dirty="0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AEBB38E4-F853-4C2A-BD99-1FDFBAE20D40}"/>
              </a:ext>
            </a:extLst>
          </p:cNvPr>
          <p:cNvSpPr/>
          <p:nvPr/>
        </p:nvSpPr>
        <p:spPr>
          <a:xfrm>
            <a:off x="2005831" y="4702641"/>
            <a:ext cx="959296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完成</a:t>
            </a:r>
            <a:endParaRPr lang="zh-CN" altLang="en-US" sz="2400" dirty="0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09A15D92-2069-49ED-9F90-55E80A8945EC}"/>
              </a:ext>
            </a:extLst>
          </p:cNvPr>
          <p:cNvSpPr/>
          <p:nvPr/>
        </p:nvSpPr>
        <p:spPr>
          <a:xfrm>
            <a:off x="924851" y="4679364"/>
            <a:ext cx="10438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zh-CN" altLang="en-US" sz="2000" dirty="0"/>
              <a:t>点击</a:t>
            </a:r>
            <a:endParaRPr lang="zh-CN" altLang="en-US" sz="2800" dirty="0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430015A9-F25B-45E7-815C-F0F3503B560A}"/>
              </a:ext>
            </a:extLst>
          </p:cNvPr>
          <p:cNvSpPr/>
          <p:nvPr/>
        </p:nvSpPr>
        <p:spPr>
          <a:xfrm>
            <a:off x="3183131" y="4679364"/>
            <a:ext cx="533856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/>
              <a:t>任务状态更新为“完成”。并记录继续时间</a:t>
            </a:r>
            <a:endParaRPr lang="zh-CN" altLang="en-US" sz="2800" dirty="0"/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62B74322-963A-4D8D-AC42-0DFDF8363D7F}"/>
              </a:ext>
            </a:extLst>
          </p:cNvPr>
          <p:cNvSpPr/>
          <p:nvPr/>
        </p:nvSpPr>
        <p:spPr>
          <a:xfrm>
            <a:off x="912378" y="5441290"/>
            <a:ext cx="1170634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FF0000"/>
                </a:solidFill>
              </a:rPr>
              <a:t>监控设备状态、温湿度传感器信息（创建表，温湿度写入提供</a:t>
            </a:r>
            <a:r>
              <a:rPr lang="en-US" altLang="zh-CN" sz="2000" b="1" dirty="0">
                <a:solidFill>
                  <a:srgbClr val="FF0000"/>
                </a:solidFill>
              </a:rPr>
              <a:t>API</a:t>
            </a:r>
            <a:r>
              <a:rPr lang="zh-CN" altLang="en-US" sz="2000" b="1" dirty="0">
                <a:solidFill>
                  <a:srgbClr val="FF0000"/>
                </a:solidFill>
              </a:rPr>
              <a:t>，数据供看板调用）。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  <p:graphicFrame>
        <p:nvGraphicFramePr>
          <p:cNvPr id="23" name="表格 22">
            <a:extLst>
              <a:ext uri="{FF2B5EF4-FFF2-40B4-BE49-F238E27FC236}">
                <a16:creationId xmlns:a16="http://schemas.microsoft.com/office/drawing/2014/main" id="{464614BB-7C1E-401A-9115-8039E137F6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1276128"/>
              </p:ext>
            </p:extLst>
          </p:nvPr>
        </p:nvGraphicFramePr>
        <p:xfrm>
          <a:off x="1280160" y="5995166"/>
          <a:ext cx="8103327" cy="34120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0892">
                  <a:extLst>
                    <a:ext uri="{9D8B030D-6E8A-4147-A177-3AD203B41FA5}">
                      <a16:colId xmlns:a16="http://schemas.microsoft.com/office/drawing/2014/main" val="1494565496"/>
                    </a:ext>
                  </a:extLst>
                </a:gridCol>
                <a:gridCol w="1683007">
                  <a:extLst>
                    <a:ext uri="{9D8B030D-6E8A-4147-A177-3AD203B41FA5}">
                      <a16:colId xmlns:a16="http://schemas.microsoft.com/office/drawing/2014/main" val="695074652"/>
                    </a:ext>
                  </a:extLst>
                </a:gridCol>
                <a:gridCol w="1538729">
                  <a:extLst>
                    <a:ext uri="{9D8B030D-6E8A-4147-A177-3AD203B41FA5}">
                      <a16:colId xmlns:a16="http://schemas.microsoft.com/office/drawing/2014/main" val="2460040988"/>
                    </a:ext>
                  </a:extLst>
                </a:gridCol>
                <a:gridCol w="1222631">
                  <a:extLst>
                    <a:ext uri="{9D8B030D-6E8A-4147-A177-3AD203B41FA5}">
                      <a16:colId xmlns:a16="http://schemas.microsoft.com/office/drawing/2014/main" val="3947375985"/>
                    </a:ext>
                  </a:extLst>
                </a:gridCol>
                <a:gridCol w="3058068">
                  <a:extLst>
                    <a:ext uri="{9D8B030D-6E8A-4147-A177-3AD203B41FA5}">
                      <a16:colId xmlns:a16="http://schemas.microsoft.com/office/drawing/2014/main" val="2173285554"/>
                    </a:ext>
                  </a:extLst>
                </a:gridCol>
              </a:tblGrid>
              <a:tr h="884173">
                <a:tc gridSpan="5"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</a:rPr>
                        <a:t>B_TEMPERATURE_HUMIDITY </a:t>
                      </a:r>
                      <a:r>
                        <a:rPr lang="zh-CN" altLang="en-US" sz="2000" u="none" strike="noStrike" dirty="0">
                          <a:effectLst/>
                        </a:rPr>
                        <a:t>温湿度表</a:t>
                      </a:r>
                      <a:endParaRPr lang="zh-CN" altLang="en-US" sz="2000" b="0" i="0" u="none" strike="noStrike" dirty="0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44691"/>
                  </a:ext>
                </a:extLst>
              </a:tr>
              <a:tr h="47659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 dirty="0">
                          <a:effectLst/>
                        </a:rPr>
                        <a:t>序号</a:t>
                      </a:r>
                      <a:endParaRPr lang="zh-CN" alt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 dirty="0">
                          <a:effectLst/>
                        </a:rPr>
                        <a:t>字段名</a:t>
                      </a:r>
                      <a:endParaRPr lang="zh-CN" alt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 dirty="0">
                          <a:effectLst/>
                        </a:rPr>
                        <a:t>类型</a:t>
                      </a:r>
                      <a:endParaRPr lang="zh-CN" alt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 dirty="0">
                          <a:effectLst/>
                        </a:rPr>
                        <a:t>可否为空</a:t>
                      </a:r>
                      <a:endParaRPr lang="zh-CN" alt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 dirty="0">
                          <a:effectLst/>
                        </a:rPr>
                        <a:t>说明</a:t>
                      </a:r>
                      <a:endParaRPr lang="zh-CN" alt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76117913"/>
                  </a:ext>
                </a:extLst>
              </a:tr>
              <a:tr h="35339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ID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nvarchar（36）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 dirty="0">
                          <a:effectLst/>
                        </a:rPr>
                        <a:t>唯一编号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80008783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2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u="none" strike="noStrike" dirty="0">
                          <a:effectLst/>
                        </a:rPr>
                        <a:t>TEMPERATURE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u="none" strike="noStrike" dirty="0">
                          <a:effectLst/>
                        </a:rPr>
                        <a:t>int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温度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24720936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3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u="none" strike="noStrike" dirty="0">
                          <a:effectLst/>
                        </a:rPr>
                        <a:t>HUMIDITY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u="none" strike="noStrike" dirty="0">
                          <a:effectLst/>
                        </a:rPr>
                        <a:t>int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</a:rPr>
                        <a:t>N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湿度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80963439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4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DEVICE</a:t>
                      </a:r>
                      <a:r>
                        <a:rPr lang="en-US" altLang="zh-CN" sz="1600" u="none" strike="noStrike" dirty="0">
                          <a:effectLst/>
                        </a:rPr>
                        <a:t>_ID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nvarchar（100）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温湿度数据上传设备</a:t>
                      </a: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ID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03945586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CREATIONTIME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温度采集时间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91151422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CREATIONUSER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OPERATOR_ID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04546066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12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LASTUPDATETIME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 dirty="0">
                          <a:effectLst/>
                        </a:rPr>
                        <a:t>最后更新日期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81378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2747608"/>
      </p:ext>
    </p:extLst>
  </p:cSld>
  <p:clrMapOvr>
    <a:masterClrMapping/>
  </p:clrMapOvr>
  <p:transition spd="med">
    <p:pull dir="ru"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>
            <a:extLst>
              <a:ext uri="{FF2B5EF4-FFF2-40B4-BE49-F238E27FC236}">
                <a16:creationId xmlns:a16="http://schemas.microsoft.com/office/drawing/2014/main" id="{E1D0C667-949D-4885-87E5-E02D645216EB}"/>
              </a:ext>
            </a:extLst>
          </p:cNvPr>
          <p:cNvSpPr/>
          <p:nvPr/>
        </p:nvSpPr>
        <p:spPr>
          <a:xfrm>
            <a:off x="782820" y="901663"/>
            <a:ext cx="4144780" cy="55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任务操作：</a:t>
            </a: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62E17893-BD5E-4E1F-9C63-03743F21BF19}"/>
              </a:ext>
            </a:extLst>
          </p:cNvPr>
          <p:cNvSpPr/>
          <p:nvPr/>
        </p:nvSpPr>
        <p:spPr>
          <a:xfrm>
            <a:off x="1797986" y="1850788"/>
            <a:ext cx="1645412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/>
              <a:t>分配</a:t>
            </a:r>
            <a:r>
              <a:rPr lang="en-US" altLang="zh-CN" sz="1800" dirty="0"/>
              <a:t>RFID</a:t>
            </a:r>
            <a:endParaRPr lang="zh-CN" altLang="en-US" sz="1800" dirty="0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F43EFED3-B045-4D25-97A0-C5A6E47B5DED}"/>
              </a:ext>
            </a:extLst>
          </p:cNvPr>
          <p:cNvSpPr/>
          <p:nvPr/>
        </p:nvSpPr>
        <p:spPr>
          <a:xfrm>
            <a:off x="782820" y="1804234"/>
            <a:ext cx="10438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FF0000"/>
                </a:solidFill>
              </a:rPr>
              <a:t>点击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3AD6F76D-3F59-4A31-8241-3B7F40200201}"/>
              </a:ext>
            </a:extLst>
          </p:cNvPr>
          <p:cNvSpPr/>
          <p:nvPr/>
        </p:nvSpPr>
        <p:spPr>
          <a:xfrm>
            <a:off x="3661086" y="1850788"/>
            <a:ext cx="533856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</a:rPr>
              <a:t>检测任务绑定“</a:t>
            </a:r>
            <a:r>
              <a:rPr lang="en-US" altLang="zh-CN" sz="2000" b="1" dirty="0">
                <a:solidFill>
                  <a:srgbClr val="FF0000"/>
                </a:solidFill>
              </a:rPr>
              <a:t>RFID</a:t>
            </a:r>
            <a:r>
              <a:rPr lang="zh-CN" altLang="en-US" sz="2000" b="1" dirty="0">
                <a:solidFill>
                  <a:srgbClr val="FF0000"/>
                </a:solidFill>
              </a:rPr>
              <a:t>”内容。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2A2E9A50-BE60-4588-ABD0-FBA55AD159AD}"/>
              </a:ext>
            </a:extLst>
          </p:cNvPr>
          <p:cNvSpPr/>
          <p:nvPr/>
        </p:nvSpPr>
        <p:spPr>
          <a:xfrm>
            <a:off x="1238944" y="2422026"/>
            <a:ext cx="6084311" cy="96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FF0000"/>
                </a:solidFill>
              </a:rPr>
              <a:t>自动化检测设备：未绑定</a:t>
            </a:r>
            <a:r>
              <a:rPr lang="en-US" altLang="zh-CN" sz="2000" dirty="0">
                <a:solidFill>
                  <a:srgbClr val="FF0000"/>
                </a:solidFill>
              </a:rPr>
              <a:t>RFID</a:t>
            </a:r>
            <a:r>
              <a:rPr lang="zh-CN" altLang="en-US" sz="2000" dirty="0">
                <a:solidFill>
                  <a:srgbClr val="FF0000"/>
                </a:solidFill>
              </a:rPr>
              <a:t>的任务不能执行。</a:t>
            </a:r>
            <a:endParaRPr lang="en-US" altLang="zh-CN" sz="2000" dirty="0">
              <a:solidFill>
                <a:srgbClr val="FF0000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FF0000"/>
                </a:solidFill>
              </a:rPr>
              <a:t>手动检测设备：非必须绑定</a:t>
            </a:r>
            <a:r>
              <a:rPr lang="en-US" altLang="zh-CN" sz="2000" dirty="0">
                <a:solidFill>
                  <a:srgbClr val="FF0000"/>
                </a:solidFill>
              </a:rPr>
              <a:t>RFID</a:t>
            </a:r>
            <a:r>
              <a:rPr lang="zh-CN" altLang="en-US" sz="2000" dirty="0">
                <a:solidFill>
                  <a:srgbClr val="FF0000"/>
                </a:solidFill>
              </a:rPr>
              <a:t>，可以手动执行。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F5A3E8F-DD98-4883-94C6-DF0633505C23}"/>
              </a:ext>
            </a:extLst>
          </p:cNvPr>
          <p:cNvSpPr/>
          <p:nvPr/>
        </p:nvSpPr>
        <p:spPr>
          <a:xfrm>
            <a:off x="1238944" y="3701574"/>
            <a:ext cx="13620056" cy="506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FF0000"/>
                </a:solidFill>
              </a:rPr>
              <a:t>RFID</a:t>
            </a:r>
            <a:r>
              <a:rPr lang="zh-CN" altLang="en-US" sz="2000" dirty="0">
                <a:solidFill>
                  <a:srgbClr val="FF0000"/>
                </a:solidFill>
              </a:rPr>
              <a:t>放到托盘上，一次可以上多个零件（任务），因此分配</a:t>
            </a:r>
            <a:r>
              <a:rPr lang="en-US" altLang="zh-CN" sz="2000" dirty="0">
                <a:solidFill>
                  <a:srgbClr val="FF0000"/>
                </a:solidFill>
              </a:rPr>
              <a:t>RFID</a:t>
            </a:r>
            <a:r>
              <a:rPr lang="zh-CN" altLang="en-US" sz="2000" dirty="0">
                <a:solidFill>
                  <a:srgbClr val="FF0000"/>
                </a:solidFill>
              </a:rPr>
              <a:t>，需要绑定一个或多个任务。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3CF3224-F3E5-46C3-BB41-546F900F8E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104" y="5606317"/>
            <a:ext cx="8462693" cy="3403600"/>
          </a:xfrm>
          <a:prstGeom prst="rect">
            <a:avLst/>
          </a:prstGeom>
        </p:spPr>
      </p:pic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2833387F-E5DB-4E21-80AB-533C0D866429}"/>
              </a:ext>
            </a:extLst>
          </p:cNvPr>
          <p:cNvCxnSpPr>
            <a:cxnSpLocks/>
          </p:cNvCxnSpPr>
          <p:nvPr/>
        </p:nvCxnSpPr>
        <p:spPr>
          <a:xfrm flipV="1">
            <a:off x="3274060" y="5072917"/>
            <a:ext cx="2705100" cy="1816100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7E5EA450-B66C-4F1D-9D2F-6B415B4611B6}"/>
              </a:ext>
            </a:extLst>
          </p:cNvPr>
          <p:cNvCxnSpPr>
            <a:cxnSpLocks/>
          </p:cNvCxnSpPr>
          <p:nvPr/>
        </p:nvCxnSpPr>
        <p:spPr>
          <a:xfrm flipV="1">
            <a:off x="5288715" y="6114317"/>
            <a:ext cx="1274645" cy="774700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>
            <a:extLst>
              <a:ext uri="{FF2B5EF4-FFF2-40B4-BE49-F238E27FC236}">
                <a16:creationId xmlns:a16="http://schemas.microsoft.com/office/drawing/2014/main" id="{269E3C02-A382-4831-A5E8-BC9A22AB54A2}"/>
              </a:ext>
            </a:extLst>
          </p:cNvPr>
          <p:cNvSpPr/>
          <p:nvPr/>
        </p:nvSpPr>
        <p:spPr>
          <a:xfrm>
            <a:off x="5687629" y="4519458"/>
            <a:ext cx="1420739" cy="506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FF0000"/>
                </a:solidFill>
              </a:rPr>
              <a:t>任务</a:t>
            </a:r>
            <a:r>
              <a:rPr lang="en-US" altLang="zh-CN" sz="2000" b="1" dirty="0">
                <a:solidFill>
                  <a:srgbClr val="FF0000"/>
                </a:solidFill>
              </a:rPr>
              <a:t>1</a:t>
            </a:r>
            <a:endParaRPr lang="zh-CN" altLang="en-US" sz="2000" b="1" dirty="0">
              <a:solidFill>
                <a:srgbClr val="FF0000"/>
              </a:solidFill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FE57AB19-6AFC-4196-9ED8-AAA85273EF35}"/>
              </a:ext>
            </a:extLst>
          </p:cNvPr>
          <p:cNvSpPr/>
          <p:nvPr/>
        </p:nvSpPr>
        <p:spPr>
          <a:xfrm>
            <a:off x="6317415" y="5607383"/>
            <a:ext cx="1420739" cy="506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FF0000"/>
                </a:solidFill>
              </a:rPr>
              <a:t>任务</a:t>
            </a:r>
            <a:r>
              <a:rPr lang="en-US" altLang="zh-CN" sz="2000" b="1" dirty="0">
                <a:solidFill>
                  <a:srgbClr val="FF0000"/>
                </a:solidFill>
              </a:rPr>
              <a:t>2</a:t>
            </a:r>
            <a:endParaRPr lang="zh-CN" altLang="en-US" sz="2000" b="1" dirty="0">
              <a:solidFill>
                <a:srgbClr val="FF0000"/>
              </a:solidFill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D51FF50-6360-4FC5-BA47-4FBD01E827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5797" y="6014026"/>
            <a:ext cx="7414412" cy="2995891"/>
          </a:xfrm>
          <a:prstGeom prst="rect">
            <a:avLst/>
          </a:prstGeom>
        </p:spPr>
      </p:pic>
      <p:sp>
        <p:nvSpPr>
          <p:cNvPr id="43" name="矩形 42">
            <a:extLst>
              <a:ext uri="{FF2B5EF4-FFF2-40B4-BE49-F238E27FC236}">
                <a16:creationId xmlns:a16="http://schemas.microsoft.com/office/drawing/2014/main" id="{60CAE075-9670-472D-B975-D3B36FC7DF9A}"/>
              </a:ext>
            </a:extLst>
          </p:cNvPr>
          <p:cNvSpPr/>
          <p:nvPr/>
        </p:nvSpPr>
        <p:spPr>
          <a:xfrm>
            <a:off x="9162431" y="6893719"/>
            <a:ext cx="182880" cy="21768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F7CA4104-4364-4DAD-915D-08B8B44402F2}"/>
              </a:ext>
            </a:extLst>
          </p:cNvPr>
          <p:cNvSpPr/>
          <p:nvPr/>
        </p:nvSpPr>
        <p:spPr>
          <a:xfrm>
            <a:off x="9162431" y="7308117"/>
            <a:ext cx="182880" cy="21768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06CF5B1A-5CF2-4AF9-8A0C-EFFC89AAB4BB}"/>
              </a:ext>
            </a:extLst>
          </p:cNvPr>
          <p:cNvSpPr/>
          <p:nvPr/>
        </p:nvSpPr>
        <p:spPr>
          <a:xfrm>
            <a:off x="9162431" y="7824667"/>
            <a:ext cx="182880" cy="21768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A74BF5FF-36F6-46AF-9BE0-BE527813EF6E}"/>
              </a:ext>
            </a:extLst>
          </p:cNvPr>
          <p:cNvCxnSpPr>
            <a:cxnSpLocks/>
          </p:cNvCxnSpPr>
          <p:nvPr/>
        </p:nvCxnSpPr>
        <p:spPr>
          <a:xfrm flipV="1">
            <a:off x="9345311" y="6249943"/>
            <a:ext cx="5680742" cy="795382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475A858E-807E-453F-8C92-2B832029FF18}"/>
              </a:ext>
            </a:extLst>
          </p:cNvPr>
          <p:cNvCxnSpPr>
            <a:cxnSpLocks/>
            <a:stCxn id="44" idx="3"/>
          </p:cNvCxnSpPr>
          <p:nvPr/>
        </p:nvCxnSpPr>
        <p:spPr>
          <a:xfrm flipV="1">
            <a:off x="9345311" y="6249943"/>
            <a:ext cx="5680742" cy="1167015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标注: 线形(带边框和强调线) 19">
            <a:extLst>
              <a:ext uri="{FF2B5EF4-FFF2-40B4-BE49-F238E27FC236}">
                <a16:creationId xmlns:a16="http://schemas.microsoft.com/office/drawing/2014/main" id="{9A4A05D8-DBE3-48A4-A151-E326F61B6747}"/>
              </a:ext>
            </a:extLst>
          </p:cNvPr>
          <p:cNvSpPr/>
          <p:nvPr/>
        </p:nvSpPr>
        <p:spPr>
          <a:xfrm>
            <a:off x="11200600" y="4911296"/>
            <a:ext cx="3312234" cy="506934"/>
          </a:xfrm>
          <a:prstGeom prst="accentBorderCallout1">
            <a:avLst>
              <a:gd name="adj1" fmla="val 18750"/>
              <a:gd name="adj2" fmla="val -8333"/>
              <a:gd name="adj3" fmla="val 388222"/>
              <a:gd name="adj4" fmla="val -584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勾选多个任务，分派</a:t>
            </a:r>
            <a:r>
              <a:rPr lang="en-US" altLang="zh-CN" sz="1800" dirty="0"/>
              <a:t>RFID</a:t>
            </a:r>
            <a:endParaRPr lang="zh-CN" altLang="en-US" sz="1800" dirty="0"/>
          </a:p>
        </p:txBody>
      </p:sp>
      <p:sp>
        <p:nvSpPr>
          <p:cNvPr id="21" name="箭头: 右 20">
            <a:extLst>
              <a:ext uri="{FF2B5EF4-FFF2-40B4-BE49-F238E27FC236}">
                <a16:creationId xmlns:a16="http://schemas.microsoft.com/office/drawing/2014/main" id="{3E1A6FA2-5568-497D-A7DA-56AF8D0B892B}"/>
              </a:ext>
            </a:extLst>
          </p:cNvPr>
          <p:cNvSpPr/>
          <p:nvPr/>
        </p:nvSpPr>
        <p:spPr>
          <a:xfrm>
            <a:off x="8006890" y="4815980"/>
            <a:ext cx="1281962" cy="98763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highlight>
                <a:srgbClr val="FF0000"/>
              </a:highlight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A800114-E845-4CA0-94D8-882DB6718861}"/>
              </a:ext>
            </a:extLst>
          </p:cNvPr>
          <p:cNvSpPr/>
          <p:nvPr/>
        </p:nvSpPr>
        <p:spPr>
          <a:xfrm>
            <a:off x="14942527" y="5980967"/>
            <a:ext cx="1251209" cy="42455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56425A9C-95C2-4718-853F-4E3F491B9BF5}"/>
              </a:ext>
            </a:extLst>
          </p:cNvPr>
          <p:cNvSpPr/>
          <p:nvPr/>
        </p:nvSpPr>
        <p:spPr>
          <a:xfrm>
            <a:off x="8277528" y="6736505"/>
            <a:ext cx="1420739" cy="506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FF0000"/>
                </a:solidFill>
              </a:rPr>
              <a:t>任务</a:t>
            </a:r>
            <a:r>
              <a:rPr lang="en-US" altLang="zh-CN" sz="2000" b="1" dirty="0">
                <a:solidFill>
                  <a:srgbClr val="FF0000"/>
                </a:solidFill>
              </a:rPr>
              <a:t>1</a:t>
            </a:r>
            <a:endParaRPr lang="zh-CN" altLang="en-US" sz="2000" b="1" dirty="0">
              <a:solidFill>
                <a:srgbClr val="FF0000"/>
              </a:solidFill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88761CBB-9E70-461C-9350-D02926BDADFB}"/>
              </a:ext>
            </a:extLst>
          </p:cNvPr>
          <p:cNvSpPr/>
          <p:nvPr/>
        </p:nvSpPr>
        <p:spPr>
          <a:xfrm>
            <a:off x="8277527" y="7058953"/>
            <a:ext cx="1420739" cy="506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FF0000"/>
                </a:solidFill>
              </a:rPr>
              <a:t>任务</a:t>
            </a:r>
            <a:r>
              <a:rPr lang="en-US" altLang="zh-CN" sz="2000" b="1" dirty="0">
                <a:solidFill>
                  <a:srgbClr val="FF0000"/>
                </a:solidFill>
              </a:rPr>
              <a:t>2</a:t>
            </a:r>
            <a:endParaRPr lang="zh-CN" alt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705063"/>
      </p:ext>
    </p:extLst>
  </p:cSld>
  <p:clrMapOvr>
    <a:masterClrMapping/>
  </p:clrMapOvr>
  <p:transition spd="med">
    <p:pull dir="ru"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755387" y="3009900"/>
            <a:ext cx="6390127" cy="28422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6233309" y="4200196"/>
            <a:ext cx="3434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检测执行</a:t>
            </a:r>
          </a:p>
        </p:txBody>
      </p:sp>
    </p:spTree>
    <p:extLst>
      <p:ext uri="{BB962C8B-B14F-4D97-AF65-F5344CB8AC3E}">
        <p14:creationId xmlns:p14="http://schemas.microsoft.com/office/powerpoint/2010/main" val="4015806017"/>
      </p:ext>
    </p:extLst>
  </p:cSld>
  <p:clrMapOvr>
    <a:masterClrMapping/>
  </p:clrMapOvr>
  <p:transition spd="med">
    <p:pull dir="ru"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FFD74CC-1552-4BD0-9A01-517271E7E873}"/>
              </a:ext>
            </a:extLst>
          </p:cNvPr>
          <p:cNvSpPr/>
          <p:nvPr/>
        </p:nvSpPr>
        <p:spPr>
          <a:xfrm>
            <a:off x="782820" y="901663"/>
            <a:ext cx="1729961" cy="556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检测执行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3A3FD3-E262-463C-9C27-B46226A14278}"/>
              </a:ext>
            </a:extLst>
          </p:cNvPr>
          <p:cNvSpPr/>
          <p:nvPr/>
        </p:nvSpPr>
        <p:spPr>
          <a:xfrm>
            <a:off x="792987" y="1663700"/>
            <a:ext cx="14853413" cy="8483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CB35FC3-6D94-4056-BA59-BB4F8EC54926}"/>
              </a:ext>
            </a:extLst>
          </p:cNvPr>
          <p:cNvSpPr/>
          <p:nvPr/>
        </p:nvSpPr>
        <p:spPr>
          <a:xfrm>
            <a:off x="945387" y="1790701"/>
            <a:ext cx="1467613" cy="5969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任务操作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ED7583B-3F96-4747-82D7-120697580078}"/>
              </a:ext>
            </a:extLst>
          </p:cNvPr>
          <p:cNvSpPr/>
          <p:nvPr/>
        </p:nvSpPr>
        <p:spPr>
          <a:xfrm>
            <a:off x="2748787" y="1790701"/>
            <a:ext cx="1467613" cy="596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检测执行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3EC789C-7DA1-471E-B28D-0C165E3152AC}"/>
              </a:ext>
            </a:extLst>
          </p:cNvPr>
          <p:cNvSpPr/>
          <p:nvPr/>
        </p:nvSpPr>
        <p:spPr>
          <a:xfrm>
            <a:off x="4552187" y="1790701"/>
            <a:ext cx="1467613" cy="5969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质量预警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CB8D9A7-B77A-43F3-88F5-3EDF205C4775}"/>
              </a:ext>
            </a:extLst>
          </p:cNvPr>
          <p:cNvSpPr/>
          <p:nvPr/>
        </p:nvSpPr>
        <p:spPr>
          <a:xfrm>
            <a:off x="14071600" y="1912373"/>
            <a:ext cx="1209540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用户注销</a:t>
            </a:r>
            <a:endParaRPr lang="zh-CN" altLang="en-US" sz="24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8EDF3675-5E16-4B5A-B85D-8FEB80ED97C7}"/>
              </a:ext>
            </a:extLst>
          </p:cNvPr>
          <p:cNvSpPr/>
          <p:nvPr/>
        </p:nvSpPr>
        <p:spPr>
          <a:xfrm>
            <a:off x="1958593" y="5013325"/>
            <a:ext cx="3296413" cy="34385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highlight>
                  <a:srgbClr val="DF751D"/>
                </a:highlight>
              </a:rPr>
              <a:t>开始执行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625D88A-3AE9-48D7-AD58-8FB42D7C0648}"/>
              </a:ext>
            </a:extLst>
          </p:cNvPr>
          <p:cNvSpPr/>
          <p:nvPr/>
        </p:nvSpPr>
        <p:spPr>
          <a:xfrm>
            <a:off x="6420612" y="5013325"/>
            <a:ext cx="3296413" cy="34385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highlight>
                  <a:srgbClr val="DF751D"/>
                </a:highlight>
              </a:rPr>
              <a:t>暂停执行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0497E22-E566-4742-84BA-398E8FE47C94}"/>
              </a:ext>
            </a:extLst>
          </p:cNvPr>
          <p:cNvSpPr/>
          <p:nvPr/>
        </p:nvSpPr>
        <p:spPr>
          <a:xfrm>
            <a:off x="11088307" y="5020752"/>
            <a:ext cx="3296413" cy="34385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highlight>
                  <a:srgbClr val="DF751D"/>
                </a:highlight>
              </a:rPr>
              <a:t>继续执行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CF5639E6-EEBD-4464-BA8F-DFDC305804F8}"/>
              </a:ext>
            </a:extLst>
          </p:cNvPr>
          <p:cNvSpPr/>
          <p:nvPr/>
        </p:nvSpPr>
        <p:spPr>
          <a:xfrm>
            <a:off x="2787504" y="5177850"/>
            <a:ext cx="163858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PC-DMIS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49F8F620-E3D3-4D28-85A5-93ABFFA73857}"/>
              </a:ext>
            </a:extLst>
          </p:cNvPr>
          <p:cNvSpPr/>
          <p:nvPr/>
        </p:nvSpPr>
        <p:spPr>
          <a:xfrm>
            <a:off x="7352361" y="5177850"/>
            <a:ext cx="163858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PC-DMIS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8C58964B-0B1F-4683-92BC-40C3665A2A34}"/>
              </a:ext>
            </a:extLst>
          </p:cNvPr>
          <p:cNvSpPr/>
          <p:nvPr/>
        </p:nvSpPr>
        <p:spPr>
          <a:xfrm>
            <a:off x="11917218" y="5177850"/>
            <a:ext cx="163858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PC-DMIS</a:t>
            </a: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E102A241-48F8-4F03-8783-8D25E77845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8593" y="3126326"/>
            <a:ext cx="12371045" cy="596900"/>
          </a:xfrm>
          <a:prstGeom prst="rect">
            <a:avLst/>
          </a:prstGeom>
        </p:spPr>
      </p:pic>
      <p:sp>
        <p:nvSpPr>
          <p:cNvPr id="28" name="标注: 线形(带边框和强调线) 27">
            <a:extLst>
              <a:ext uri="{FF2B5EF4-FFF2-40B4-BE49-F238E27FC236}">
                <a16:creationId xmlns:a16="http://schemas.microsoft.com/office/drawing/2014/main" id="{326C48AE-09DC-4964-ABCA-2350AA2EE504}"/>
              </a:ext>
            </a:extLst>
          </p:cNvPr>
          <p:cNvSpPr/>
          <p:nvPr/>
        </p:nvSpPr>
        <p:spPr>
          <a:xfrm>
            <a:off x="8531090" y="2156959"/>
            <a:ext cx="4549910" cy="655071"/>
          </a:xfrm>
          <a:prstGeom prst="accentBorderCallout1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/>
              <a:t>显示正在执行的测量任务</a:t>
            </a:r>
          </a:p>
        </p:txBody>
      </p:sp>
      <p:sp>
        <p:nvSpPr>
          <p:cNvPr id="29" name="标注: 线形(带边框和强调线) 28">
            <a:extLst>
              <a:ext uri="{FF2B5EF4-FFF2-40B4-BE49-F238E27FC236}">
                <a16:creationId xmlns:a16="http://schemas.microsoft.com/office/drawing/2014/main" id="{1B453238-CC76-4E54-AF55-5CED2D11730C}"/>
              </a:ext>
            </a:extLst>
          </p:cNvPr>
          <p:cNvSpPr/>
          <p:nvPr/>
        </p:nvSpPr>
        <p:spPr>
          <a:xfrm>
            <a:off x="8531090" y="3948456"/>
            <a:ext cx="4549910" cy="655071"/>
          </a:xfrm>
          <a:prstGeom prst="accentBorderCallout1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/>
              <a:t>针对当前测量的操作</a:t>
            </a:r>
          </a:p>
        </p:txBody>
      </p:sp>
    </p:spTree>
    <p:extLst>
      <p:ext uri="{BB962C8B-B14F-4D97-AF65-F5344CB8AC3E}">
        <p14:creationId xmlns:p14="http://schemas.microsoft.com/office/powerpoint/2010/main" val="3203326682"/>
      </p:ext>
    </p:extLst>
  </p:cSld>
  <p:clrMapOvr>
    <a:masterClrMapping/>
  </p:clrMapOvr>
  <p:transition spd="med">
    <p:pull dir="ru"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755387" y="3009900"/>
            <a:ext cx="6390127" cy="28422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6233309" y="4200196"/>
            <a:ext cx="3434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质量趋势预警</a:t>
            </a:r>
          </a:p>
        </p:txBody>
      </p:sp>
    </p:spTree>
    <p:extLst>
      <p:ext uri="{BB962C8B-B14F-4D97-AF65-F5344CB8AC3E}">
        <p14:creationId xmlns:p14="http://schemas.microsoft.com/office/powerpoint/2010/main" val="654738167"/>
      </p:ext>
    </p:extLst>
  </p:cSld>
  <p:clrMapOvr>
    <a:masterClrMapping/>
  </p:clrMapOvr>
  <p:transition spd="med">
    <p:pull dir="r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>
            <a:extLst>
              <a:ext uri="{FF2B5EF4-FFF2-40B4-BE49-F238E27FC236}">
                <a16:creationId xmlns:a16="http://schemas.microsoft.com/office/drawing/2014/main" id="{C69C92DD-3BA1-42A4-BAD2-069902DC20EA}"/>
              </a:ext>
            </a:extLst>
          </p:cNvPr>
          <p:cNvSpPr/>
          <p:nvPr/>
        </p:nvSpPr>
        <p:spPr>
          <a:xfrm>
            <a:off x="4259582" y="3413126"/>
            <a:ext cx="2962735" cy="591184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审批人</a:t>
            </a:r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endParaRPr lang="zh-CN" altLang="en-US" sz="1800" dirty="0"/>
          </a:p>
        </p:txBody>
      </p:sp>
      <p:sp>
        <p:nvSpPr>
          <p:cNvPr id="259" name="矩形 258">
            <a:extLst>
              <a:ext uri="{FF2B5EF4-FFF2-40B4-BE49-F238E27FC236}">
                <a16:creationId xmlns:a16="http://schemas.microsoft.com/office/drawing/2014/main" id="{AE702DCE-71A2-43F2-9D06-AAD9F0A0CB34}"/>
              </a:ext>
            </a:extLst>
          </p:cNvPr>
          <p:cNvSpPr/>
          <p:nvPr/>
        </p:nvSpPr>
        <p:spPr>
          <a:xfrm>
            <a:off x="577804" y="776128"/>
            <a:ext cx="1729961" cy="556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描述流程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1598AEA-1C63-4527-958C-5937EBAB7FA1}"/>
              </a:ext>
            </a:extLst>
          </p:cNvPr>
          <p:cNvSpPr/>
          <p:nvPr/>
        </p:nvSpPr>
        <p:spPr>
          <a:xfrm>
            <a:off x="1756649" y="1659235"/>
            <a:ext cx="1187045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需求部门提请检验任务页面：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0730FD2-746D-4408-88A6-E13A0339CAB1}"/>
              </a:ext>
            </a:extLst>
          </p:cNvPr>
          <p:cNvSpPr/>
          <p:nvPr/>
        </p:nvSpPr>
        <p:spPr>
          <a:xfrm>
            <a:off x="1756649" y="2244501"/>
            <a:ext cx="12645151" cy="58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权限控制要求：提请人看到自己提请的检测任务。不同提请人之间任务不可见。如下：</a:t>
            </a:r>
            <a:endParaRPr lang="en-US" altLang="zh-CN" sz="2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3C3C2F5-DAE8-4783-9502-051FE6F17884}"/>
              </a:ext>
            </a:extLst>
          </p:cNvPr>
          <p:cNvSpPr/>
          <p:nvPr/>
        </p:nvSpPr>
        <p:spPr>
          <a:xfrm>
            <a:off x="2053765" y="4759326"/>
            <a:ext cx="1756235" cy="406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提请人 </a:t>
            </a:r>
            <a:r>
              <a:rPr lang="en-US" altLang="zh-CN" sz="1800" dirty="0"/>
              <a:t>1</a:t>
            </a:r>
            <a:endParaRPr lang="zh-CN" altLang="en-US" sz="18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41FF110-8519-4E4A-B966-45C6BF8D0A08}"/>
              </a:ext>
            </a:extLst>
          </p:cNvPr>
          <p:cNvSpPr/>
          <p:nvPr/>
        </p:nvSpPr>
        <p:spPr>
          <a:xfrm>
            <a:off x="2053764" y="6686551"/>
            <a:ext cx="1756235" cy="406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提请人 </a:t>
            </a:r>
            <a:r>
              <a:rPr lang="en-US" altLang="zh-CN" sz="1800" dirty="0"/>
              <a:t>2</a:t>
            </a:r>
            <a:endParaRPr lang="zh-CN" altLang="en-US" sz="18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031962A-0C48-409B-B672-AA9BBB765CD8}"/>
              </a:ext>
            </a:extLst>
          </p:cNvPr>
          <p:cNvSpPr/>
          <p:nvPr/>
        </p:nvSpPr>
        <p:spPr>
          <a:xfrm>
            <a:off x="2053764" y="8453904"/>
            <a:ext cx="1756235" cy="406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提请人 </a:t>
            </a:r>
            <a:r>
              <a:rPr lang="en-US" altLang="zh-CN" sz="1800" dirty="0"/>
              <a:t>3</a:t>
            </a:r>
            <a:endParaRPr lang="zh-CN" altLang="en-US" sz="18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03D2791-E302-40BD-95AA-CF56EF813965}"/>
              </a:ext>
            </a:extLst>
          </p:cNvPr>
          <p:cNvSpPr/>
          <p:nvPr/>
        </p:nvSpPr>
        <p:spPr>
          <a:xfrm>
            <a:off x="4709168" y="4391026"/>
            <a:ext cx="1756235" cy="406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任务  </a:t>
            </a:r>
            <a:r>
              <a:rPr lang="en-US" altLang="zh-CN" sz="1800" dirty="0"/>
              <a:t>A</a:t>
            </a:r>
            <a:endParaRPr lang="zh-CN" altLang="en-US" sz="18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52DBB38-E145-440B-A62C-0AAE7B6DDB40}"/>
              </a:ext>
            </a:extLst>
          </p:cNvPr>
          <p:cNvSpPr/>
          <p:nvPr/>
        </p:nvSpPr>
        <p:spPr>
          <a:xfrm>
            <a:off x="4709167" y="5122397"/>
            <a:ext cx="1756235" cy="406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任务  </a:t>
            </a:r>
            <a:r>
              <a:rPr lang="en-US" altLang="zh-CN" sz="1800" dirty="0"/>
              <a:t>B</a:t>
            </a:r>
            <a:endParaRPr lang="zh-CN" altLang="en-US" sz="1800" dirty="0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7410D3EE-FF30-4ABE-9903-6CC869DC29AD}"/>
              </a:ext>
            </a:extLst>
          </p:cNvPr>
          <p:cNvCxnSpPr>
            <a:stCxn id="11" idx="3"/>
            <a:endCxn id="14" idx="1"/>
          </p:cNvCxnSpPr>
          <p:nvPr/>
        </p:nvCxnSpPr>
        <p:spPr>
          <a:xfrm flipV="1">
            <a:off x="3810000" y="4594226"/>
            <a:ext cx="899168" cy="3683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3A074142-5845-4FAD-A531-8457BCE09583}"/>
              </a:ext>
            </a:extLst>
          </p:cNvPr>
          <p:cNvCxnSpPr>
            <a:cxnSpLocks/>
            <a:stCxn id="11" idx="3"/>
            <a:endCxn id="15" idx="1"/>
          </p:cNvCxnSpPr>
          <p:nvPr/>
        </p:nvCxnSpPr>
        <p:spPr>
          <a:xfrm>
            <a:off x="3810000" y="4962526"/>
            <a:ext cx="899167" cy="3630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BEB2EBF8-9888-4CCB-98CA-47CF475B58A9}"/>
              </a:ext>
            </a:extLst>
          </p:cNvPr>
          <p:cNvSpPr/>
          <p:nvPr/>
        </p:nvSpPr>
        <p:spPr>
          <a:xfrm>
            <a:off x="4709167" y="6369050"/>
            <a:ext cx="1756235" cy="406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任务  </a:t>
            </a:r>
            <a:r>
              <a:rPr lang="en-US" altLang="zh-CN" sz="1800" dirty="0"/>
              <a:t>C</a:t>
            </a:r>
            <a:endParaRPr lang="zh-CN" altLang="en-US" sz="18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18E89A4E-295A-4B24-97EB-836EC7E1AC4A}"/>
              </a:ext>
            </a:extLst>
          </p:cNvPr>
          <p:cNvSpPr/>
          <p:nvPr/>
        </p:nvSpPr>
        <p:spPr>
          <a:xfrm>
            <a:off x="4709166" y="7100421"/>
            <a:ext cx="1756235" cy="406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任务  </a:t>
            </a:r>
            <a:r>
              <a:rPr lang="en-US" altLang="zh-CN" sz="1800" dirty="0"/>
              <a:t>D</a:t>
            </a:r>
            <a:endParaRPr lang="zh-CN" altLang="en-US" sz="1800" dirty="0"/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42C509C5-E484-4986-AC6B-9E5350A23321}"/>
              </a:ext>
            </a:extLst>
          </p:cNvPr>
          <p:cNvCxnSpPr>
            <a:cxnSpLocks/>
            <a:stCxn id="12" idx="3"/>
            <a:endCxn id="21" idx="1"/>
          </p:cNvCxnSpPr>
          <p:nvPr/>
        </p:nvCxnSpPr>
        <p:spPr>
          <a:xfrm flipV="1">
            <a:off x="3809999" y="6572250"/>
            <a:ext cx="899168" cy="3175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F243FFBF-365A-4F6E-B202-8D4F60F8FAD1}"/>
              </a:ext>
            </a:extLst>
          </p:cNvPr>
          <p:cNvCxnSpPr>
            <a:cxnSpLocks/>
            <a:stCxn id="12" idx="3"/>
            <a:endCxn id="22" idx="1"/>
          </p:cNvCxnSpPr>
          <p:nvPr/>
        </p:nvCxnSpPr>
        <p:spPr>
          <a:xfrm>
            <a:off x="3809999" y="6889751"/>
            <a:ext cx="899167" cy="41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>
            <a:extLst>
              <a:ext uri="{FF2B5EF4-FFF2-40B4-BE49-F238E27FC236}">
                <a16:creationId xmlns:a16="http://schemas.microsoft.com/office/drawing/2014/main" id="{4E0DB5DD-821A-44F1-9107-7FE0FA022F37}"/>
              </a:ext>
            </a:extLst>
          </p:cNvPr>
          <p:cNvSpPr/>
          <p:nvPr/>
        </p:nvSpPr>
        <p:spPr>
          <a:xfrm>
            <a:off x="4709166" y="8458199"/>
            <a:ext cx="1756235" cy="406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任务  </a:t>
            </a:r>
            <a:r>
              <a:rPr lang="en-US" altLang="zh-CN" sz="1800" dirty="0"/>
              <a:t>D</a:t>
            </a:r>
            <a:endParaRPr lang="zh-CN" altLang="en-US" sz="1800" dirty="0"/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1F5D1848-496B-4943-94EF-D3D3A877A9F9}"/>
              </a:ext>
            </a:extLst>
          </p:cNvPr>
          <p:cNvCxnSpPr>
            <a:cxnSpLocks/>
            <a:stCxn id="13" idx="3"/>
            <a:endCxn id="29" idx="1"/>
          </p:cNvCxnSpPr>
          <p:nvPr/>
        </p:nvCxnSpPr>
        <p:spPr>
          <a:xfrm>
            <a:off x="3809999" y="8657104"/>
            <a:ext cx="899167" cy="4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0224016"/>
      </p:ext>
    </p:extLst>
  </p:cSld>
  <p:clrMapOvr>
    <a:masterClrMapping/>
  </p:clrMapOvr>
  <p:transition spd="med">
    <p:pull dir="ru"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EE25A5AE-2F39-4A7A-B199-646211B9C972}"/>
              </a:ext>
            </a:extLst>
          </p:cNvPr>
          <p:cNvSpPr/>
          <p:nvPr/>
        </p:nvSpPr>
        <p:spPr>
          <a:xfrm>
            <a:off x="782820" y="901663"/>
            <a:ext cx="14350788" cy="55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检验计划存储逻辑：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826CBD91-BF38-4717-9CAB-B59E4498550E}"/>
              </a:ext>
            </a:extLst>
          </p:cNvPr>
          <p:cNvSpPr/>
          <p:nvPr/>
        </p:nvSpPr>
        <p:spPr>
          <a:xfrm>
            <a:off x="10082514" y="2786502"/>
            <a:ext cx="2121875" cy="7445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dirty="0"/>
              <a:t>客户端解析</a:t>
            </a:r>
            <a:r>
              <a:rPr lang="en-US" altLang="zh-CN" sz="1600" dirty="0"/>
              <a:t>DMO</a:t>
            </a:r>
            <a:r>
              <a:rPr lang="zh-CN" altLang="en-US" sz="1600" dirty="0"/>
              <a:t>文件，调用</a:t>
            </a:r>
            <a:r>
              <a:rPr lang="en-US" altLang="zh-CN" sz="1600" dirty="0"/>
              <a:t>API</a:t>
            </a:r>
            <a:r>
              <a:rPr lang="zh-CN" altLang="en-US" sz="1600" dirty="0"/>
              <a:t>存储数据</a:t>
            </a:r>
          </a:p>
        </p:txBody>
      </p:sp>
      <p:sp>
        <p:nvSpPr>
          <p:cNvPr id="50" name="椭圆 49">
            <a:extLst>
              <a:ext uri="{FF2B5EF4-FFF2-40B4-BE49-F238E27FC236}">
                <a16:creationId xmlns:a16="http://schemas.microsoft.com/office/drawing/2014/main" id="{B41AE93D-6925-490B-B9A3-DF8BDEDA4B4F}"/>
              </a:ext>
            </a:extLst>
          </p:cNvPr>
          <p:cNvSpPr/>
          <p:nvPr/>
        </p:nvSpPr>
        <p:spPr>
          <a:xfrm>
            <a:off x="10287835" y="1585047"/>
            <a:ext cx="1711234" cy="74458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开始</a:t>
            </a: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B3136A06-77E3-4576-9D40-B59F01973754}"/>
              </a:ext>
            </a:extLst>
          </p:cNvPr>
          <p:cNvSpPr/>
          <p:nvPr/>
        </p:nvSpPr>
        <p:spPr>
          <a:xfrm>
            <a:off x="7014930" y="5627610"/>
            <a:ext cx="2121875" cy="7445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dirty="0"/>
              <a:t>新增检验计划</a:t>
            </a:r>
          </a:p>
        </p:txBody>
      </p:sp>
      <p:sp>
        <p:nvSpPr>
          <p:cNvPr id="53" name="流程图: 决策 52">
            <a:extLst>
              <a:ext uri="{FF2B5EF4-FFF2-40B4-BE49-F238E27FC236}">
                <a16:creationId xmlns:a16="http://schemas.microsoft.com/office/drawing/2014/main" id="{D7582387-EA4F-430F-BDC7-4C020E8C840B}"/>
              </a:ext>
            </a:extLst>
          </p:cNvPr>
          <p:cNvSpPr/>
          <p:nvPr/>
        </p:nvSpPr>
        <p:spPr>
          <a:xfrm>
            <a:off x="10007400" y="3954702"/>
            <a:ext cx="2272100" cy="1022985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dirty="0"/>
              <a:t>是否存在检验计划</a:t>
            </a:r>
          </a:p>
        </p:txBody>
      </p: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4AFEA911-F1C8-4FF6-840B-F7AA411D3A90}"/>
              </a:ext>
            </a:extLst>
          </p:cNvPr>
          <p:cNvCxnSpPr>
            <a:stCxn id="50" idx="4"/>
            <a:endCxn id="49" idx="0"/>
          </p:cNvCxnSpPr>
          <p:nvPr/>
        </p:nvCxnSpPr>
        <p:spPr>
          <a:xfrm>
            <a:off x="11143452" y="2329630"/>
            <a:ext cx="0" cy="456872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E55D8A6D-8D87-472A-8C19-E2E580C2F23F}"/>
              </a:ext>
            </a:extLst>
          </p:cNvPr>
          <p:cNvCxnSpPr>
            <a:cxnSpLocks/>
            <a:stCxn id="49" idx="2"/>
            <a:endCxn id="53" idx="0"/>
          </p:cNvCxnSpPr>
          <p:nvPr/>
        </p:nvCxnSpPr>
        <p:spPr>
          <a:xfrm flipH="1">
            <a:off x="11143450" y="3531085"/>
            <a:ext cx="2" cy="423617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矩形 59">
            <a:extLst>
              <a:ext uri="{FF2B5EF4-FFF2-40B4-BE49-F238E27FC236}">
                <a16:creationId xmlns:a16="http://schemas.microsoft.com/office/drawing/2014/main" id="{A13441F3-3028-41FC-97C9-C8ACCA2BBA2C}"/>
              </a:ext>
            </a:extLst>
          </p:cNvPr>
          <p:cNvSpPr/>
          <p:nvPr/>
        </p:nvSpPr>
        <p:spPr>
          <a:xfrm>
            <a:off x="10158552" y="5629527"/>
            <a:ext cx="2121875" cy="7445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dirty="0"/>
              <a:t>更新检验计划：添加新增尺寸</a:t>
            </a:r>
          </a:p>
        </p:txBody>
      </p:sp>
      <p:cxnSp>
        <p:nvCxnSpPr>
          <p:cNvPr id="63" name="连接符: 肘形 62">
            <a:extLst>
              <a:ext uri="{FF2B5EF4-FFF2-40B4-BE49-F238E27FC236}">
                <a16:creationId xmlns:a16="http://schemas.microsoft.com/office/drawing/2014/main" id="{2DB48C9C-8ECE-432F-AC88-634A962F2584}"/>
              </a:ext>
            </a:extLst>
          </p:cNvPr>
          <p:cNvCxnSpPr>
            <a:cxnSpLocks/>
            <a:stCxn id="53" idx="3"/>
            <a:endCxn id="87" idx="0"/>
          </p:cNvCxnSpPr>
          <p:nvPr/>
        </p:nvCxnSpPr>
        <p:spPr>
          <a:xfrm>
            <a:off x="12279500" y="4466195"/>
            <a:ext cx="1750511" cy="1022215"/>
          </a:xfrm>
          <a:prstGeom prst="bentConnector2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矩形 78">
            <a:extLst>
              <a:ext uri="{FF2B5EF4-FFF2-40B4-BE49-F238E27FC236}">
                <a16:creationId xmlns:a16="http://schemas.microsoft.com/office/drawing/2014/main" id="{E130DD61-2B3F-481F-94D0-1C687F259BCB}"/>
              </a:ext>
            </a:extLst>
          </p:cNvPr>
          <p:cNvSpPr/>
          <p:nvPr/>
        </p:nvSpPr>
        <p:spPr>
          <a:xfrm>
            <a:off x="10157625" y="7417098"/>
            <a:ext cx="2121875" cy="7445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dirty="0"/>
              <a:t>写入实测值</a:t>
            </a:r>
          </a:p>
        </p:txBody>
      </p:sp>
      <p:cxnSp>
        <p:nvCxnSpPr>
          <p:cNvPr id="84" name="连接符: 肘形 83">
            <a:extLst>
              <a:ext uri="{FF2B5EF4-FFF2-40B4-BE49-F238E27FC236}">
                <a16:creationId xmlns:a16="http://schemas.microsoft.com/office/drawing/2014/main" id="{6A107E5A-CE65-468A-81BF-7787C5B83855}"/>
              </a:ext>
            </a:extLst>
          </p:cNvPr>
          <p:cNvCxnSpPr>
            <a:cxnSpLocks/>
            <a:stCxn id="60" idx="2"/>
            <a:endCxn id="79" idx="0"/>
          </p:cNvCxnSpPr>
          <p:nvPr/>
        </p:nvCxnSpPr>
        <p:spPr>
          <a:xfrm rot="5400000">
            <a:off x="10697533" y="6895141"/>
            <a:ext cx="1042988" cy="927"/>
          </a:xfrm>
          <a:prstGeom prst="bentConnector3">
            <a:avLst>
              <a:gd name="adj1" fmla="val 50000"/>
            </a:avLst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流程图: 决策 86">
            <a:extLst>
              <a:ext uri="{FF2B5EF4-FFF2-40B4-BE49-F238E27FC236}">
                <a16:creationId xmlns:a16="http://schemas.microsoft.com/office/drawing/2014/main" id="{7E2F07A8-36F4-4E01-8B6E-55D5C5007CA3}"/>
              </a:ext>
            </a:extLst>
          </p:cNvPr>
          <p:cNvSpPr/>
          <p:nvPr/>
        </p:nvSpPr>
        <p:spPr>
          <a:xfrm>
            <a:off x="12893961" y="5488410"/>
            <a:ext cx="2272100" cy="1022985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dirty="0"/>
              <a:t>是否存在存在新增尺寸</a:t>
            </a:r>
          </a:p>
        </p:txBody>
      </p:sp>
      <p:sp>
        <p:nvSpPr>
          <p:cNvPr id="92" name="椭圆 91">
            <a:extLst>
              <a:ext uri="{FF2B5EF4-FFF2-40B4-BE49-F238E27FC236}">
                <a16:creationId xmlns:a16="http://schemas.microsoft.com/office/drawing/2014/main" id="{B70FAE61-81E8-49BE-B6C9-00780F069538}"/>
              </a:ext>
            </a:extLst>
          </p:cNvPr>
          <p:cNvSpPr/>
          <p:nvPr/>
        </p:nvSpPr>
        <p:spPr>
          <a:xfrm>
            <a:off x="10365880" y="8698420"/>
            <a:ext cx="1711234" cy="74458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结束</a:t>
            </a:r>
          </a:p>
        </p:txBody>
      </p:sp>
      <p:cxnSp>
        <p:nvCxnSpPr>
          <p:cNvPr id="101" name="连接符: 肘形 100">
            <a:extLst>
              <a:ext uri="{FF2B5EF4-FFF2-40B4-BE49-F238E27FC236}">
                <a16:creationId xmlns:a16="http://schemas.microsoft.com/office/drawing/2014/main" id="{584C40FD-626F-4F95-9332-31F6AC290C63}"/>
              </a:ext>
            </a:extLst>
          </p:cNvPr>
          <p:cNvCxnSpPr>
            <a:cxnSpLocks/>
            <a:stCxn id="87" idx="1"/>
            <a:endCxn id="60" idx="3"/>
          </p:cNvCxnSpPr>
          <p:nvPr/>
        </p:nvCxnSpPr>
        <p:spPr>
          <a:xfrm rot="10800000" flipV="1">
            <a:off x="12280427" y="5999903"/>
            <a:ext cx="613534" cy="1916"/>
          </a:xfrm>
          <a:prstGeom prst="bentConnector3">
            <a:avLst>
              <a:gd name="adj1" fmla="val 50000"/>
            </a:avLst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连接符: 肘形 104">
            <a:extLst>
              <a:ext uri="{FF2B5EF4-FFF2-40B4-BE49-F238E27FC236}">
                <a16:creationId xmlns:a16="http://schemas.microsoft.com/office/drawing/2014/main" id="{4F6666C8-BA55-465A-AADC-B660353E5B93}"/>
              </a:ext>
            </a:extLst>
          </p:cNvPr>
          <p:cNvCxnSpPr>
            <a:cxnSpLocks/>
            <a:stCxn id="87" idx="2"/>
            <a:endCxn id="79" idx="3"/>
          </p:cNvCxnSpPr>
          <p:nvPr/>
        </p:nvCxnSpPr>
        <p:spPr>
          <a:xfrm rot="5400000">
            <a:off x="12515759" y="6275137"/>
            <a:ext cx="1277995" cy="1750511"/>
          </a:xfrm>
          <a:prstGeom prst="bentConnector2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连接符: 肘形 108">
            <a:extLst>
              <a:ext uri="{FF2B5EF4-FFF2-40B4-BE49-F238E27FC236}">
                <a16:creationId xmlns:a16="http://schemas.microsoft.com/office/drawing/2014/main" id="{62237026-81BC-4B4F-8C7E-9640F05805C8}"/>
              </a:ext>
            </a:extLst>
          </p:cNvPr>
          <p:cNvCxnSpPr>
            <a:cxnSpLocks/>
            <a:stCxn id="51" idx="2"/>
            <a:endCxn id="79" idx="1"/>
          </p:cNvCxnSpPr>
          <p:nvPr/>
        </p:nvCxnSpPr>
        <p:spPr>
          <a:xfrm rot="16200000" flipH="1">
            <a:off x="8408148" y="6039912"/>
            <a:ext cx="1417197" cy="2081757"/>
          </a:xfrm>
          <a:prstGeom prst="bentConnector2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D0616B03-FE70-40D2-946E-C345058F5489}"/>
              </a:ext>
            </a:extLst>
          </p:cNvPr>
          <p:cNvCxnSpPr>
            <a:cxnSpLocks/>
            <a:stCxn id="79" idx="2"/>
            <a:endCxn id="92" idx="0"/>
          </p:cNvCxnSpPr>
          <p:nvPr/>
        </p:nvCxnSpPr>
        <p:spPr>
          <a:xfrm>
            <a:off x="11218563" y="8161681"/>
            <a:ext cx="2934" cy="536739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连接符: 肘形 124">
            <a:extLst>
              <a:ext uri="{FF2B5EF4-FFF2-40B4-BE49-F238E27FC236}">
                <a16:creationId xmlns:a16="http://schemas.microsoft.com/office/drawing/2014/main" id="{025371EA-747A-41B1-B03D-E5A42B8CE03E}"/>
              </a:ext>
            </a:extLst>
          </p:cNvPr>
          <p:cNvCxnSpPr>
            <a:cxnSpLocks/>
            <a:stCxn id="53" idx="1"/>
            <a:endCxn id="51" idx="0"/>
          </p:cNvCxnSpPr>
          <p:nvPr/>
        </p:nvCxnSpPr>
        <p:spPr>
          <a:xfrm rot="10800000" flipV="1">
            <a:off x="8075868" y="4466194"/>
            <a:ext cx="1931532" cy="1161415"/>
          </a:xfrm>
          <a:prstGeom prst="bentConnector2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文本框 152">
            <a:extLst>
              <a:ext uri="{FF2B5EF4-FFF2-40B4-BE49-F238E27FC236}">
                <a16:creationId xmlns:a16="http://schemas.microsoft.com/office/drawing/2014/main" id="{87665462-1DD1-4C8C-A253-78153EFAFE10}"/>
              </a:ext>
            </a:extLst>
          </p:cNvPr>
          <p:cNvSpPr txBox="1"/>
          <p:nvPr/>
        </p:nvSpPr>
        <p:spPr>
          <a:xfrm>
            <a:off x="12985022" y="4011226"/>
            <a:ext cx="444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/>
              <a:t>是</a:t>
            </a:r>
          </a:p>
        </p:txBody>
      </p:sp>
      <p:sp>
        <p:nvSpPr>
          <p:cNvPr id="155" name="文本框 154">
            <a:extLst>
              <a:ext uri="{FF2B5EF4-FFF2-40B4-BE49-F238E27FC236}">
                <a16:creationId xmlns:a16="http://schemas.microsoft.com/office/drawing/2014/main" id="{0F523E52-1EF1-4621-95AB-38CEDB1DC44A}"/>
              </a:ext>
            </a:extLst>
          </p:cNvPr>
          <p:cNvSpPr txBox="1"/>
          <p:nvPr/>
        </p:nvSpPr>
        <p:spPr>
          <a:xfrm>
            <a:off x="8862021" y="4025748"/>
            <a:ext cx="509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/>
              <a:t>否</a:t>
            </a:r>
          </a:p>
        </p:txBody>
      </p:sp>
      <p:sp>
        <p:nvSpPr>
          <p:cNvPr id="156" name="文本框 155">
            <a:extLst>
              <a:ext uri="{FF2B5EF4-FFF2-40B4-BE49-F238E27FC236}">
                <a16:creationId xmlns:a16="http://schemas.microsoft.com/office/drawing/2014/main" id="{9B244B55-3476-4E48-9C72-AC00BA13D222}"/>
              </a:ext>
            </a:extLst>
          </p:cNvPr>
          <p:cNvSpPr txBox="1"/>
          <p:nvPr/>
        </p:nvSpPr>
        <p:spPr>
          <a:xfrm>
            <a:off x="14076405" y="7047766"/>
            <a:ext cx="509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/>
              <a:t>否</a:t>
            </a:r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6492C866-CF24-4AC2-9B8D-079E421DEA48}"/>
              </a:ext>
            </a:extLst>
          </p:cNvPr>
          <p:cNvSpPr txBox="1"/>
          <p:nvPr/>
        </p:nvSpPr>
        <p:spPr>
          <a:xfrm>
            <a:off x="12404308" y="5625695"/>
            <a:ext cx="444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/>
              <a:t>是</a:t>
            </a:r>
          </a:p>
        </p:txBody>
      </p:sp>
      <p:sp>
        <p:nvSpPr>
          <p:cNvPr id="158" name="文本框 157">
            <a:extLst>
              <a:ext uri="{FF2B5EF4-FFF2-40B4-BE49-F238E27FC236}">
                <a16:creationId xmlns:a16="http://schemas.microsoft.com/office/drawing/2014/main" id="{63C479CC-820A-4929-B700-3FDB4B5FE799}"/>
              </a:ext>
            </a:extLst>
          </p:cNvPr>
          <p:cNvSpPr txBox="1"/>
          <p:nvPr/>
        </p:nvSpPr>
        <p:spPr>
          <a:xfrm>
            <a:off x="886970" y="2329630"/>
            <a:ext cx="5618327" cy="5021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/>
              <a:t>DMO</a:t>
            </a:r>
            <a:r>
              <a:rPr lang="zh-CN" altLang="en-US" sz="2400" dirty="0"/>
              <a:t>文件承载着检验计划</a:t>
            </a:r>
            <a:r>
              <a:rPr lang="en-US" altLang="zh-CN" sz="2400" dirty="0"/>
              <a:t>&amp;</a:t>
            </a:r>
            <a:r>
              <a:rPr lang="zh-CN" altLang="en-US" sz="2400" dirty="0"/>
              <a:t>单次测量数据。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大众所有的检验计划均为“设计检验”，即检验计划挂载在零件上。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检验计划只有一个版本，而且该版本一定是“首选项”。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检验计划状态为“已定版”。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zh-CN" altLang="en-US" sz="2400" dirty="0"/>
          </a:p>
        </p:txBody>
      </p:sp>
      <p:sp>
        <p:nvSpPr>
          <p:cNvPr id="159" name="矩形 158">
            <a:extLst>
              <a:ext uri="{FF2B5EF4-FFF2-40B4-BE49-F238E27FC236}">
                <a16:creationId xmlns:a16="http://schemas.microsoft.com/office/drawing/2014/main" id="{24575A98-6C4E-4A7B-8BFA-1F2DED7B6A83}"/>
              </a:ext>
            </a:extLst>
          </p:cNvPr>
          <p:cNvSpPr/>
          <p:nvPr/>
        </p:nvSpPr>
        <p:spPr>
          <a:xfrm>
            <a:off x="782820" y="1532394"/>
            <a:ext cx="5272658" cy="58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以大众现行平台做功能规划：</a:t>
            </a:r>
          </a:p>
        </p:txBody>
      </p:sp>
    </p:spTree>
    <p:extLst>
      <p:ext uri="{BB962C8B-B14F-4D97-AF65-F5344CB8AC3E}">
        <p14:creationId xmlns:p14="http://schemas.microsoft.com/office/powerpoint/2010/main" val="2213682882"/>
      </p:ext>
    </p:extLst>
  </p:cSld>
  <p:clrMapOvr>
    <a:masterClrMapping/>
  </p:clrMapOvr>
  <p:transition spd="med">
    <p:pull dir="ru"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EE25A5AE-2F39-4A7A-B199-646211B9C972}"/>
              </a:ext>
            </a:extLst>
          </p:cNvPr>
          <p:cNvSpPr/>
          <p:nvPr/>
        </p:nvSpPr>
        <p:spPr>
          <a:xfrm>
            <a:off x="782820" y="901663"/>
            <a:ext cx="14350788" cy="55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整车检验计划：</a:t>
            </a:r>
          </a:p>
        </p:txBody>
      </p:sp>
      <p:graphicFrame>
        <p:nvGraphicFramePr>
          <p:cNvPr id="57" name="表格 56">
            <a:extLst>
              <a:ext uri="{FF2B5EF4-FFF2-40B4-BE49-F238E27FC236}">
                <a16:creationId xmlns:a16="http://schemas.microsoft.com/office/drawing/2014/main" id="{9E63C853-0AF4-407A-B0F1-3FF09E5243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173716"/>
              </p:ext>
            </p:extLst>
          </p:nvPr>
        </p:nvGraphicFramePr>
        <p:xfrm>
          <a:off x="1714500" y="4197553"/>
          <a:ext cx="7734300" cy="477707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69473">
                  <a:extLst>
                    <a:ext uri="{9D8B030D-6E8A-4147-A177-3AD203B41FA5}">
                      <a16:colId xmlns:a16="http://schemas.microsoft.com/office/drawing/2014/main" val="1494565496"/>
                    </a:ext>
                  </a:extLst>
                </a:gridCol>
                <a:gridCol w="1810417">
                  <a:extLst>
                    <a:ext uri="{9D8B030D-6E8A-4147-A177-3AD203B41FA5}">
                      <a16:colId xmlns:a16="http://schemas.microsoft.com/office/drawing/2014/main" val="695074652"/>
                    </a:ext>
                  </a:extLst>
                </a:gridCol>
                <a:gridCol w="1468655">
                  <a:extLst>
                    <a:ext uri="{9D8B030D-6E8A-4147-A177-3AD203B41FA5}">
                      <a16:colId xmlns:a16="http://schemas.microsoft.com/office/drawing/2014/main" val="2460040988"/>
                    </a:ext>
                  </a:extLst>
                </a:gridCol>
                <a:gridCol w="1166952">
                  <a:extLst>
                    <a:ext uri="{9D8B030D-6E8A-4147-A177-3AD203B41FA5}">
                      <a16:colId xmlns:a16="http://schemas.microsoft.com/office/drawing/2014/main" val="3947375985"/>
                    </a:ext>
                  </a:extLst>
                </a:gridCol>
                <a:gridCol w="2918803">
                  <a:extLst>
                    <a:ext uri="{9D8B030D-6E8A-4147-A177-3AD203B41FA5}">
                      <a16:colId xmlns:a16="http://schemas.microsoft.com/office/drawing/2014/main" val="2173285554"/>
                    </a:ext>
                  </a:extLst>
                </a:gridCol>
              </a:tblGrid>
              <a:tr h="884173">
                <a:tc gridSpan="5"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</a:rPr>
                        <a:t>B_CMM_PO</a:t>
                      </a:r>
                      <a:r>
                        <a:rPr lang="en-US" altLang="zh-CN" sz="2000" u="none" strike="noStrike" dirty="0">
                          <a:effectLst/>
                        </a:rPr>
                        <a:t>I</a:t>
                      </a:r>
                      <a:r>
                        <a:rPr lang="en-US" sz="2000" u="none" strike="noStrike" dirty="0">
                          <a:effectLst/>
                        </a:rPr>
                        <a:t>NT </a:t>
                      </a:r>
                      <a:r>
                        <a:rPr lang="zh-CN" altLang="en-US" sz="2000" u="none" strike="noStrike" dirty="0">
                          <a:effectLst/>
                        </a:rPr>
                        <a:t>坐标点信息</a:t>
                      </a:r>
                      <a:endParaRPr lang="zh-CN" altLang="en-US" sz="2000" b="0" i="0" u="none" strike="noStrike" dirty="0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44691"/>
                  </a:ext>
                </a:extLst>
              </a:tr>
              <a:tr h="47659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 dirty="0">
                          <a:effectLst/>
                        </a:rPr>
                        <a:t>序号</a:t>
                      </a:r>
                      <a:endParaRPr lang="zh-CN" alt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 dirty="0">
                          <a:effectLst/>
                        </a:rPr>
                        <a:t>字段名</a:t>
                      </a:r>
                      <a:endParaRPr lang="zh-CN" alt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 dirty="0">
                          <a:effectLst/>
                        </a:rPr>
                        <a:t>类型</a:t>
                      </a:r>
                      <a:endParaRPr lang="zh-CN" alt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 dirty="0">
                          <a:effectLst/>
                        </a:rPr>
                        <a:t>可否为空</a:t>
                      </a:r>
                      <a:endParaRPr lang="zh-CN" alt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 dirty="0">
                          <a:effectLst/>
                        </a:rPr>
                        <a:t>说明</a:t>
                      </a:r>
                      <a:endParaRPr lang="zh-CN" alt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76117913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ID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nvarchar（36）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 dirty="0">
                          <a:effectLst/>
                        </a:rPr>
                        <a:t>唯一编号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80008783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2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PONIT_NO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nvarchar（36）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坐标点编号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24720936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3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u="none" strike="noStrike" dirty="0">
                          <a:effectLst/>
                        </a:rPr>
                        <a:t>PONIT</a:t>
                      </a:r>
                      <a:r>
                        <a:rPr lang="en-US" sz="1600" u="none" strike="noStrike" dirty="0">
                          <a:effectLst/>
                        </a:rPr>
                        <a:t>_NAME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</a:rPr>
                        <a:t>Y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坐标点名称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80963439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4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ATTR1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nvarchar（100）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03945586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5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38593285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6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44127539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7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33254347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8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70859057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9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ATTR6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待定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82264821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CREATIONTIME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effectLst/>
                        </a:rPr>
                        <a:t>创建日期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91151422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CREATIONUSER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nvarchar（100）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OPERATOR_ID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04546066"/>
                  </a:ext>
                </a:extLst>
              </a:tr>
              <a:tr h="282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12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LASTUPDATETIME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 dirty="0">
                          <a:effectLst/>
                        </a:rPr>
                        <a:t>最后更新日期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8137847"/>
                  </a:ext>
                </a:extLst>
              </a:tr>
            </a:tbl>
          </a:graphicData>
        </a:graphic>
      </p:graphicFrame>
      <p:sp>
        <p:nvSpPr>
          <p:cNvPr id="6" name="矩形 5">
            <a:extLst>
              <a:ext uri="{FF2B5EF4-FFF2-40B4-BE49-F238E27FC236}">
                <a16:creationId xmlns:a16="http://schemas.microsoft.com/office/drawing/2014/main" id="{AE52CFE6-E3A2-415C-9740-D1B813F79063}"/>
              </a:ext>
            </a:extLst>
          </p:cNvPr>
          <p:cNvSpPr/>
          <p:nvPr/>
        </p:nvSpPr>
        <p:spPr>
          <a:xfrm>
            <a:off x="996262" y="1892263"/>
            <a:ext cx="81153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整车尺寸类型</a:t>
            </a:r>
            <a:endParaRPr lang="en-US" altLang="zh-CN" sz="2000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190B793-FF69-4AC7-ABB2-64F93651776D}"/>
              </a:ext>
            </a:extLst>
          </p:cNvPr>
          <p:cNvSpPr/>
          <p:nvPr/>
        </p:nvSpPr>
        <p:spPr>
          <a:xfrm>
            <a:off x="1333500" y="2442096"/>
            <a:ext cx="8115300" cy="14302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/>
              <a:t>功能尺寸</a:t>
            </a:r>
            <a:endParaRPr lang="en-US" altLang="zh-CN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/>
              <a:t>坐标点 </a:t>
            </a:r>
            <a:r>
              <a:rPr lang="en-US" altLang="zh-CN" sz="2000" dirty="0"/>
              <a:t>POINT(X,Y,Z,D,H)</a:t>
            </a:r>
            <a:r>
              <a:rPr lang="zh-CN" altLang="en-US" sz="2000" dirty="0"/>
              <a:t>，表结构如下</a:t>
            </a:r>
            <a:r>
              <a:rPr lang="en-US" altLang="zh-CN" sz="2000" dirty="0">
                <a:sym typeface="Wingdings" panose="05000000000000000000" pitchFamily="2" charset="2"/>
              </a:rPr>
              <a:t>(</a:t>
            </a:r>
            <a:r>
              <a:rPr lang="zh-CN" altLang="en-US" sz="2000" dirty="0">
                <a:sym typeface="Wingdings" panose="05000000000000000000" pitchFamily="2" charset="2"/>
              </a:rPr>
              <a:t>尺寸表</a:t>
            </a:r>
            <a:r>
              <a:rPr lang="en-US" altLang="zh-CN" sz="2000" dirty="0">
                <a:sym typeface="Wingdings" panose="05000000000000000000" pitchFamily="2" charset="2"/>
              </a:rPr>
              <a:t>—detail</a:t>
            </a:r>
            <a:r>
              <a:rPr lang="zh-CN" altLang="en-US" sz="2000" dirty="0">
                <a:sym typeface="Wingdings" panose="05000000000000000000" pitchFamily="2" charset="2"/>
              </a:rPr>
              <a:t>表里面增加针对</a:t>
            </a:r>
            <a:r>
              <a:rPr lang="en-US" altLang="zh-CN" sz="2000" dirty="0"/>
              <a:t>B_CMM_POINT </a:t>
            </a:r>
            <a:r>
              <a:rPr lang="zh-CN" altLang="en-US" sz="2000" dirty="0"/>
              <a:t>表</a:t>
            </a:r>
            <a:r>
              <a:rPr lang="en-US" altLang="zh-CN" sz="2000" dirty="0"/>
              <a:t>ID</a:t>
            </a:r>
            <a:r>
              <a:rPr lang="zh-CN" altLang="en-US" sz="2000" dirty="0"/>
              <a:t>的引用）。</a:t>
            </a:r>
          </a:p>
        </p:txBody>
      </p:sp>
    </p:spTree>
    <p:extLst>
      <p:ext uri="{BB962C8B-B14F-4D97-AF65-F5344CB8AC3E}">
        <p14:creationId xmlns:p14="http://schemas.microsoft.com/office/powerpoint/2010/main" val="2179445496"/>
      </p:ext>
    </p:extLst>
  </p:cSld>
  <p:clrMapOvr>
    <a:masterClrMapping/>
  </p:clrMapOvr>
  <p:transition spd="med">
    <p:pull dir="ru"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EE25A5AE-2F39-4A7A-B199-646211B9C972}"/>
              </a:ext>
            </a:extLst>
          </p:cNvPr>
          <p:cNvSpPr/>
          <p:nvPr/>
        </p:nvSpPr>
        <p:spPr>
          <a:xfrm>
            <a:off x="782820" y="901663"/>
            <a:ext cx="14350788" cy="55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整车检验计划：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E52CFE6-E3A2-415C-9740-D1B813F79063}"/>
              </a:ext>
            </a:extLst>
          </p:cNvPr>
          <p:cNvSpPr/>
          <p:nvPr/>
        </p:nvSpPr>
        <p:spPr>
          <a:xfrm>
            <a:off x="996262" y="1696566"/>
            <a:ext cx="10471838" cy="506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整车尺寸类型关于尺寸类型的逻辑判断（页面展示，</a:t>
            </a:r>
            <a:r>
              <a:rPr lang="en-US" altLang="zh-CN" sz="2000" dirty="0"/>
              <a:t>WEB</a:t>
            </a:r>
            <a:r>
              <a:rPr lang="zh-CN" altLang="en-US" sz="2000" dirty="0"/>
              <a:t>端以及页面展示</a:t>
            </a:r>
            <a:endParaRPr lang="en-US" altLang="zh-CN" sz="2000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E2494B2A-B480-4B3F-B98A-64CBEB4E3293}"/>
              </a:ext>
            </a:extLst>
          </p:cNvPr>
          <p:cNvSpPr/>
          <p:nvPr/>
        </p:nvSpPr>
        <p:spPr>
          <a:xfrm>
            <a:off x="6338135" y="2442097"/>
            <a:ext cx="1711234" cy="74458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开始</a:t>
            </a:r>
          </a:p>
        </p:txBody>
      </p:sp>
      <p:sp>
        <p:nvSpPr>
          <p:cNvPr id="15" name="流程图: 决策 14">
            <a:extLst>
              <a:ext uri="{FF2B5EF4-FFF2-40B4-BE49-F238E27FC236}">
                <a16:creationId xmlns:a16="http://schemas.microsoft.com/office/drawing/2014/main" id="{C09E7AF6-9A80-40F3-87FD-EDB5D1D8687B}"/>
              </a:ext>
            </a:extLst>
          </p:cNvPr>
          <p:cNvSpPr/>
          <p:nvPr/>
        </p:nvSpPr>
        <p:spPr>
          <a:xfrm>
            <a:off x="6057702" y="3643552"/>
            <a:ext cx="2272100" cy="1022985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dirty="0"/>
              <a:t>尺寸类型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7B70BA76-F796-48A7-869D-5A40D6E1F88B}"/>
              </a:ext>
            </a:extLst>
          </p:cNvPr>
          <p:cNvCxnSpPr>
            <a:cxnSpLocks/>
            <a:stCxn id="14" idx="4"/>
          </p:cNvCxnSpPr>
          <p:nvPr/>
        </p:nvCxnSpPr>
        <p:spPr>
          <a:xfrm>
            <a:off x="7193752" y="3186680"/>
            <a:ext cx="0" cy="456872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065E419A-95C2-4E8B-AC3C-C02724A69F16}"/>
              </a:ext>
            </a:extLst>
          </p:cNvPr>
          <p:cNvSpPr/>
          <p:nvPr/>
        </p:nvSpPr>
        <p:spPr>
          <a:xfrm>
            <a:off x="1315106" y="4856933"/>
            <a:ext cx="2121875" cy="7445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dirty="0"/>
              <a:t>展示</a:t>
            </a:r>
            <a:r>
              <a:rPr lang="en-US" altLang="zh-CN" sz="1600" dirty="0"/>
              <a:t>DETEIL</a:t>
            </a:r>
            <a:r>
              <a:rPr lang="zh-CN" altLang="en-US" sz="1600" dirty="0"/>
              <a:t>表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3791E5B-FADE-4C21-99E0-5D113069172D}"/>
              </a:ext>
            </a:extLst>
          </p:cNvPr>
          <p:cNvSpPr/>
          <p:nvPr/>
        </p:nvSpPr>
        <p:spPr>
          <a:xfrm>
            <a:off x="11576706" y="4972048"/>
            <a:ext cx="2121875" cy="7445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dirty="0"/>
              <a:t>展示坐标点以及</a:t>
            </a:r>
            <a:r>
              <a:rPr lang="en-US" altLang="zh-CN" sz="1600" dirty="0"/>
              <a:t>DETEIL</a:t>
            </a:r>
            <a:r>
              <a:rPr lang="zh-CN" altLang="en-US" sz="1600" dirty="0"/>
              <a:t>表</a:t>
            </a:r>
          </a:p>
        </p:txBody>
      </p:sp>
      <p:cxnSp>
        <p:nvCxnSpPr>
          <p:cNvPr id="21" name="连接符: 肘形 20">
            <a:extLst>
              <a:ext uri="{FF2B5EF4-FFF2-40B4-BE49-F238E27FC236}">
                <a16:creationId xmlns:a16="http://schemas.microsoft.com/office/drawing/2014/main" id="{79B1001C-047F-4DDE-82F4-C284989BF526}"/>
              </a:ext>
            </a:extLst>
          </p:cNvPr>
          <p:cNvCxnSpPr>
            <a:cxnSpLocks/>
            <a:stCxn id="15" idx="1"/>
            <a:endCxn id="17" idx="0"/>
          </p:cNvCxnSpPr>
          <p:nvPr/>
        </p:nvCxnSpPr>
        <p:spPr>
          <a:xfrm rot="10800000" flipV="1">
            <a:off x="2376044" y="4155045"/>
            <a:ext cx="3681658" cy="701888"/>
          </a:xfrm>
          <a:prstGeom prst="bentConnector2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A26F063A-0635-43A2-A37B-2CAB0D5AC22B}"/>
              </a:ext>
            </a:extLst>
          </p:cNvPr>
          <p:cNvSpPr/>
          <p:nvPr/>
        </p:nvSpPr>
        <p:spPr>
          <a:xfrm>
            <a:off x="3611578" y="3633627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dirty="0"/>
              <a:t>功能尺寸</a:t>
            </a:r>
          </a:p>
        </p:txBody>
      </p:sp>
      <p:cxnSp>
        <p:nvCxnSpPr>
          <p:cNvPr id="24" name="连接符: 肘形 23">
            <a:extLst>
              <a:ext uri="{FF2B5EF4-FFF2-40B4-BE49-F238E27FC236}">
                <a16:creationId xmlns:a16="http://schemas.microsoft.com/office/drawing/2014/main" id="{FFA5B287-4242-4C33-A6FF-CCA425607369}"/>
              </a:ext>
            </a:extLst>
          </p:cNvPr>
          <p:cNvCxnSpPr>
            <a:cxnSpLocks/>
            <a:stCxn id="15" idx="3"/>
            <a:endCxn id="20" idx="0"/>
          </p:cNvCxnSpPr>
          <p:nvPr/>
        </p:nvCxnSpPr>
        <p:spPr>
          <a:xfrm>
            <a:off x="8329802" y="4155045"/>
            <a:ext cx="4307842" cy="817003"/>
          </a:xfrm>
          <a:prstGeom prst="bentConnector2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C13CC2B9-BE5D-4E41-9986-0C2FB079E204}"/>
              </a:ext>
            </a:extLst>
          </p:cNvPr>
          <p:cNvSpPr/>
          <p:nvPr/>
        </p:nvSpPr>
        <p:spPr>
          <a:xfrm>
            <a:off x="11057354" y="3655900"/>
            <a:ext cx="954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dirty="0"/>
              <a:t>坐标点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CF5C478E-AA19-42C3-BC08-6A220F77D865}"/>
              </a:ext>
            </a:extLst>
          </p:cNvPr>
          <p:cNvSpPr/>
          <p:nvPr/>
        </p:nvSpPr>
        <p:spPr>
          <a:xfrm>
            <a:off x="13253108" y="5863315"/>
            <a:ext cx="12378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/>
              <a:t>POINT</a:t>
            </a:r>
            <a:endParaRPr lang="zh-CN" altLang="en-US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7C56745C-A94E-4D5A-9A91-BB39C80FA4CF}"/>
              </a:ext>
            </a:extLst>
          </p:cNvPr>
          <p:cNvSpPr/>
          <p:nvPr/>
        </p:nvSpPr>
        <p:spPr>
          <a:xfrm>
            <a:off x="14596618" y="6264871"/>
            <a:ext cx="39786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/>
              <a:t>X</a:t>
            </a:r>
            <a:endParaRPr lang="zh-CN" altLang="en-US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C43CD743-9D68-459F-B2A8-BFB65ACDCB99}"/>
              </a:ext>
            </a:extLst>
          </p:cNvPr>
          <p:cNvSpPr/>
          <p:nvPr/>
        </p:nvSpPr>
        <p:spPr>
          <a:xfrm>
            <a:off x="14596618" y="6749908"/>
            <a:ext cx="39786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/>
              <a:t>Y</a:t>
            </a:r>
            <a:endParaRPr lang="zh-CN" altLang="en-US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209B912-B103-48D2-BB23-EE0983403A45}"/>
              </a:ext>
            </a:extLst>
          </p:cNvPr>
          <p:cNvSpPr/>
          <p:nvPr/>
        </p:nvSpPr>
        <p:spPr>
          <a:xfrm>
            <a:off x="14607038" y="7234945"/>
            <a:ext cx="37702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/>
              <a:t>Z</a:t>
            </a:r>
            <a:endParaRPr lang="zh-CN" altLang="en-US" dirty="0"/>
          </a:p>
        </p:txBody>
      </p:sp>
      <p:cxnSp>
        <p:nvCxnSpPr>
          <p:cNvPr id="32" name="连接符: 肘形 31">
            <a:extLst>
              <a:ext uri="{FF2B5EF4-FFF2-40B4-BE49-F238E27FC236}">
                <a16:creationId xmlns:a16="http://schemas.microsoft.com/office/drawing/2014/main" id="{AE74A934-5A20-445F-8221-21881E8EBD1D}"/>
              </a:ext>
            </a:extLst>
          </p:cNvPr>
          <p:cNvCxnSpPr>
            <a:cxnSpLocks/>
            <a:stCxn id="25" idx="2"/>
            <a:endCxn id="29" idx="1"/>
          </p:cNvCxnSpPr>
          <p:nvPr/>
        </p:nvCxnSpPr>
        <p:spPr>
          <a:xfrm rot="16200000" flipH="1">
            <a:off x="14179739" y="6140379"/>
            <a:ext cx="109169" cy="724590"/>
          </a:xfrm>
          <a:prstGeom prst="bentConnector2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连接符: 肘形 34">
            <a:extLst>
              <a:ext uri="{FF2B5EF4-FFF2-40B4-BE49-F238E27FC236}">
                <a16:creationId xmlns:a16="http://schemas.microsoft.com/office/drawing/2014/main" id="{5FCA3DD3-39A6-4419-9A55-3957BE337968}"/>
              </a:ext>
            </a:extLst>
          </p:cNvPr>
          <p:cNvCxnSpPr>
            <a:cxnSpLocks/>
            <a:stCxn id="25" idx="2"/>
            <a:endCxn id="30" idx="1"/>
          </p:cNvCxnSpPr>
          <p:nvPr/>
        </p:nvCxnSpPr>
        <p:spPr>
          <a:xfrm rot="16200000" flipH="1">
            <a:off x="13937220" y="6382898"/>
            <a:ext cx="594206" cy="724590"/>
          </a:xfrm>
          <a:prstGeom prst="bentConnector2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连接符: 肘形 37">
            <a:extLst>
              <a:ext uri="{FF2B5EF4-FFF2-40B4-BE49-F238E27FC236}">
                <a16:creationId xmlns:a16="http://schemas.microsoft.com/office/drawing/2014/main" id="{6203EFD4-EBC7-4D36-A86A-796B40EA9476}"/>
              </a:ext>
            </a:extLst>
          </p:cNvPr>
          <p:cNvCxnSpPr>
            <a:cxnSpLocks/>
            <a:stCxn id="25" idx="2"/>
            <a:endCxn id="31" idx="1"/>
          </p:cNvCxnSpPr>
          <p:nvPr/>
        </p:nvCxnSpPr>
        <p:spPr>
          <a:xfrm rot="16200000" flipH="1">
            <a:off x="13699912" y="6620206"/>
            <a:ext cx="1079243" cy="735010"/>
          </a:xfrm>
          <a:prstGeom prst="bentConnector2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1452EFC6-64D5-4353-BF32-BC8CC593E9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1142605"/>
              </p:ext>
            </p:extLst>
          </p:nvPr>
        </p:nvGraphicFramePr>
        <p:xfrm>
          <a:off x="1315106" y="8042739"/>
          <a:ext cx="13073816" cy="102298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61376">
                  <a:extLst>
                    <a:ext uri="{9D8B030D-6E8A-4147-A177-3AD203B41FA5}">
                      <a16:colId xmlns:a16="http://schemas.microsoft.com/office/drawing/2014/main" val="1639391788"/>
                    </a:ext>
                  </a:extLst>
                </a:gridCol>
                <a:gridCol w="1173633">
                  <a:extLst>
                    <a:ext uri="{9D8B030D-6E8A-4147-A177-3AD203B41FA5}">
                      <a16:colId xmlns:a16="http://schemas.microsoft.com/office/drawing/2014/main" val="2362169870"/>
                    </a:ext>
                  </a:extLst>
                </a:gridCol>
                <a:gridCol w="1173633">
                  <a:extLst>
                    <a:ext uri="{9D8B030D-6E8A-4147-A177-3AD203B41FA5}">
                      <a16:colId xmlns:a16="http://schemas.microsoft.com/office/drawing/2014/main" val="134249513"/>
                    </a:ext>
                  </a:extLst>
                </a:gridCol>
                <a:gridCol w="948813">
                  <a:extLst>
                    <a:ext uri="{9D8B030D-6E8A-4147-A177-3AD203B41FA5}">
                      <a16:colId xmlns:a16="http://schemas.microsoft.com/office/drawing/2014/main" val="3906238354"/>
                    </a:ext>
                  </a:extLst>
                </a:gridCol>
                <a:gridCol w="857362">
                  <a:extLst>
                    <a:ext uri="{9D8B030D-6E8A-4147-A177-3AD203B41FA5}">
                      <a16:colId xmlns:a16="http://schemas.microsoft.com/office/drawing/2014/main" val="3503600787"/>
                    </a:ext>
                  </a:extLst>
                </a:gridCol>
                <a:gridCol w="396292">
                  <a:extLst>
                    <a:ext uri="{9D8B030D-6E8A-4147-A177-3AD203B41FA5}">
                      <a16:colId xmlns:a16="http://schemas.microsoft.com/office/drawing/2014/main" val="2500344542"/>
                    </a:ext>
                  </a:extLst>
                </a:gridCol>
                <a:gridCol w="945004">
                  <a:extLst>
                    <a:ext uri="{9D8B030D-6E8A-4147-A177-3AD203B41FA5}">
                      <a16:colId xmlns:a16="http://schemas.microsoft.com/office/drawing/2014/main" val="974373397"/>
                    </a:ext>
                  </a:extLst>
                </a:gridCol>
                <a:gridCol w="948813">
                  <a:extLst>
                    <a:ext uri="{9D8B030D-6E8A-4147-A177-3AD203B41FA5}">
                      <a16:colId xmlns:a16="http://schemas.microsoft.com/office/drawing/2014/main" val="3986534513"/>
                    </a:ext>
                  </a:extLst>
                </a:gridCol>
                <a:gridCol w="746858">
                  <a:extLst>
                    <a:ext uri="{9D8B030D-6E8A-4147-A177-3AD203B41FA5}">
                      <a16:colId xmlns:a16="http://schemas.microsoft.com/office/drawing/2014/main" val="1642630956"/>
                    </a:ext>
                  </a:extLst>
                </a:gridCol>
                <a:gridCol w="914520">
                  <a:extLst>
                    <a:ext uri="{9D8B030D-6E8A-4147-A177-3AD203B41FA5}">
                      <a16:colId xmlns:a16="http://schemas.microsoft.com/office/drawing/2014/main" val="1149984288"/>
                    </a:ext>
                  </a:extLst>
                </a:gridCol>
                <a:gridCol w="914520">
                  <a:extLst>
                    <a:ext uri="{9D8B030D-6E8A-4147-A177-3AD203B41FA5}">
                      <a16:colId xmlns:a16="http://schemas.microsoft.com/office/drawing/2014/main" val="757507604"/>
                    </a:ext>
                  </a:extLst>
                </a:gridCol>
                <a:gridCol w="792583">
                  <a:extLst>
                    <a:ext uri="{9D8B030D-6E8A-4147-A177-3AD203B41FA5}">
                      <a16:colId xmlns:a16="http://schemas.microsoft.com/office/drawing/2014/main" val="3542165943"/>
                    </a:ext>
                  </a:extLst>
                </a:gridCol>
                <a:gridCol w="518228">
                  <a:extLst>
                    <a:ext uri="{9D8B030D-6E8A-4147-A177-3AD203B41FA5}">
                      <a16:colId xmlns:a16="http://schemas.microsoft.com/office/drawing/2014/main" val="3065444378"/>
                    </a:ext>
                  </a:extLst>
                </a:gridCol>
                <a:gridCol w="1082181">
                  <a:extLst>
                    <a:ext uri="{9D8B030D-6E8A-4147-A177-3AD203B41FA5}">
                      <a16:colId xmlns:a16="http://schemas.microsoft.com/office/drawing/2014/main" val="1646425105"/>
                    </a:ext>
                  </a:extLst>
                </a:gridCol>
              </a:tblGrid>
              <a:tr h="340995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 dirty="0">
                          <a:effectLst/>
                        </a:rPr>
                        <a:t>孔位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</a:rPr>
                        <a:t>　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-966.23 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X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-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-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-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-966.23 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1.5 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-1.5 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-964.7 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-967.7 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L/R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H1LT0010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74459227"/>
                  </a:ext>
                </a:extLst>
              </a:tr>
              <a:tr h="34099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-1142.59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-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-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-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-1142.59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1.5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-1.5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-1141.1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</a:rPr>
                        <a:t>-1144.1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4212464"/>
                  </a:ext>
                </a:extLst>
              </a:tr>
              <a:tr h="34099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>
                          <a:effectLst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1495.50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Z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-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-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-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1495.50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1.5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-1.5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1497.0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</a:rPr>
                        <a:t>1494.0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925725"/>
                  </a:ext>
                </a:extLst>
              </a:tr>
            </a:tbl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EA1A0F1C-045F-47F1-83D3-472E4DC8E0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2949298"/>
              </p:ext>
            </p:extLst>
          </p:nvPr>
        </p:nvGraphicFramePr>
        <p:xfrm>
          <a:off x="460482" y="6191182"/>
          <a:ext cx="7581900" cy="12763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14306">
                  <a:extLst>
                    <a:ext uri="{9D8B030D-6E8A-4147-A177-3AD203B41FA5}">
                      <a16:colId xmlns:a16="http://schemas.microsoft.com/office/drawing/2014/main" val="3040151164"/>
                    </a:ext>
                  </a:extLst>
                </a:gridCol>
                <a:gridCol w="1029539">
                  <a:extLst>
                    <a:ext uri="{9D8B030D-6E8A-4147-A177-3AD203B41FA5}">
                      <a16:colId xmlns:a16="http://schemas.microsoft.com/office/drawing/2014/main" val="4241083140"/>
                    </a:ext>
                  </a:extLst>
                </a:gridCol>
                <a:gridCol w="1314306">
                  <a:extLst>
                    <a:ext uri="{9D8B030D-6E8A-4147-A177-3AD203B41FA5}">
                      <a16:colId xmlns:a16="http://schemas.microsoft.com/office/drawing/2014/main" val="3830305537"/>
                    </a:ext>
                  </a:extLst>
                </a:gridCol>
                <a:gridCol w="481912">
                  <a:extLst>
                    <a:ext uri="{9D8B030D-6E8A-4147-A177-3AD203B41FA5}">
                      <a16:colId xmlns:a16="http://schemas.microsoft.com/office/drawing/2014/main" val="1894106782"/>
                    </a:ext>
                  </a:extLst>
                </a:gridCol>
                <a:gridCol w="547627">
                  <a:extLst>
                    <a:ext uri="{9D8B030D-6E8A-4147-A177-3AD203B41FA5}">
                      <a16:colId xmlns:a16="http://schemas.microsoft.com/office/drawing/2014/main" val="345592636"/>
                    </a:ext>
                  </a:extLst>
                </a:gridCol>
                <a:gridCol w="547627">
                  <a:extLst>
                    <a:ext uri="{9D8B030D-6E8A-4147-A177-3AD203B41FA5}">
                      <a16:colId xmlns:a16="http://schemas.microsoft.com/office/drawing/2014/main" val="4208017077"/>
                    </a:ext>
                  </a:extLst>
                </a:gridCol>
                <a:gridCol w="449054">
                  <a:extLst>
                    <a:ext uri="{9D8B030D-6E8A-4147-A177-3AD203B41FA5}">
                      <a16:colId xmlns:a16="http://schemas.microsoft.com/office/drawing/2014/main" val="1801394867"/>
                    </a:ext>
                  </a:extLst>
                </a:gridCol>
                <a:gridCol w="451793">
                  <a:extLst>
                    <a:ext uri="{9D8B030D-6E8A-4147-A177-3AD203B41FA5}">
                      <a16:colId xmlns:a16="http://schemas.microsoft.com/office/drawing/2014/main" val="1230985937"/>
                    </a:ext>
                  </a:extLst>
                </a:gridCol>
                <a:gridCol w="722868">
                  <a:extLst>
                    <a:ext uri="{9D8B030D-6E8A-4147-A177-3AD203B41FA5}">
                      <a16:colId xmlns:a16="http://schemas.microsoft.com/office/drawing/2014/main" val="2769532147"/>
                    </a:ext>
                  </a:extLst>
                </a:gridCol>
                <a:gridCol w="722868">
                  <a:extLst>
                    <a:ext uri="{9D8B030D-6E8A-4147-A177-3AD203B41FA5}">
                      <a16:colId xmlns:a16="http://schemas.microsoft.com/office/drawing/2014/main" val="2612785699"/>
                    </a:ext>
                  </a:extLst>
                </a:gridCol>
              </a:tblGrid>
              <a:tr h="25527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前风窗下装饰板</a:t>
                      </a:r>
                      <a:r>
                        <a:rPr lang="en-US" altLang="zh-CN" sz="1100" u="none" strike="noStrike">
                          <a:effectLst/>
                        </a:rPr>
                        <a:t>xA</a:t>
                      </a:r>
                      <a:r>
                        <a:rPr lang="zh-CN" altLang="en-US" sz="1100" u="none" strike="noStrike">
                          <a:effectLst/>
                        </a:rPr>
                        <a:t>柱上装饰板 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间隙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6.0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1.5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-1.5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7.5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4.5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L/R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T1LN0010W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56743738"/>
                  </a:ext>
                </a:extLst>
              </a:tr>
              <a:tr h="25527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6.0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1.5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-1.5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7.5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4.5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L/R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T1LN0020W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29927631"/>
                  </a:ext>
                </a:extLst>
              </a:tr>
              <a:tr h="25527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平行差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0.0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1.0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0.0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1.0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0.0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L/R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P1LN0010W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3687482"/>
                  </a:ext>
                </a:extLst>
              </a:tr>
              <a:tr h="25527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段差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0.0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0.0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-1.0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0.0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-1.0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L/R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S1LN0010W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11017554"/>
                  </a:ext>
                </a:extLst>
              </a:tr>
              <a:tr h="25527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0.0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0.0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-1.0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0.0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-1.0 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L/R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S1LN0020W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60834247"/>
                  </a:ext>
                </a:extLst>
              </a:tr>
            </a:tbl>
          </a:graphicData>
        </a:graphic>
      </p:graphicFrame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A9D4569A-604D-4282-893B-BDC074F9B78D}"/>
              </a:ext>
            </a:extLst>
          </p:cNvPr>
          <p:cNvCxnSpPr>
            <a:cxnSpLocks/>
          </p:cNvCxnSpPr>
          <p:nvPr/>
        </p:nvCxnSpPr>
        <p:spPr>
          <a:xfrm>
            <a:off x="12637644" y="5734310"/>
            <a:ext cx="0" cy="2308429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DA670C57-73B2-40CC-8ACA-9E8F762F0055}"/>
              </a:ext>
            </a:extLst>
          </p:cNvPr>
          <p:cNvCxnSpPr>
            <a:cxnSpLocks/>
          </p:cNvCxnSpPr>
          <p:nvPr/>
        </p:nvCxnSpPr>
        <p:spPr>
          <a:xfrm>
            <a:off x="2376043" y="5634879"/>
            <a:ext cx="0" cy="629992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3045860"/>
      </p:ext>
    </p:extLst>
  </p:cSld>
  <p:clrMapOvr>
    <a:masterClrMapping/>
  </p:clrMapOvr>
  <p:transition spd="med">
    <p:pull dir="ru"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EE25A5AE-2F39-4A7A-B199-646211B9C972}"/>
              </a:ext>
            </a:extLst>
          </p:cNvPr>
          <p:cNvSpPr/>
          <p:nvPr/>
        </p:nvSpPr>
        <p:spPr>
          <a:xfrm>
            <a:off x="782820" y="901663"/>
            <a:ext cx="14350788" cy="55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页面调整：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11AF19A-3A4F-4814-994D-1CC5BB2C7237}"/>
              </a:ext>
            </a:extLst>
          </p:cNvPr>
          <p:cNvSpPr/>
          <p:nvPr/>
        </p:nvSpPr>
        <p:spPr>
          <a:xfrm>
            <a:off x="2700520" y="868128"/>
            <a:ext cx="6722880" cy="58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检验计划定义页面，按照下图标记调整（隐藏）：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23A5D91-47FB-4B0D-8A4E-9CC024AB3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833" y="1985962"/>
            <a:ext cx="14201775" cy="3362325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FF735515-FB08-4A92-9BBD-3731FA184F68}"/>
              </a:ext>
            </a:extLst>
          </p:cNvPr>
          <p:cNvGrpSpPr/>
          <p:nvPr/>
        </p:nvGrpSpPr>
        <p:grpSpPr>
          <a:xfrm>
            <a:off x="1101513" y="2743200"/>
            <a:ext cx="609600" cy="114300"/>
            <a:chOff x="9753600" y="3416300"/>
            <a:chExt cx="3149600" cy="317500"/>
          </a:xfrm>
        </p:grpSpPr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26487129-CD75-4F93-9955-FD30D0EA5B41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48C4C33A-89F8-4355-A2E7-7303150FCE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85F2F98F-070A-4F2F-94A5-8F86BB8AD36C}"/>
              </a:ext>
            </a:extLst>
          </p:cNvPr>
          <p:cNvGrpSpPr/>
          <p:nvPr/>
        </p:nvGrpSpPr>
        <p:grpSpPr>
          <a:xfrm>
            <a:off x="2041313" y="2743200"/>
            <a:ext cx="609600" cy="114300"/>
            <a:chOff x="9753600" y="3416300"/>
            <a:chExt cx="3149600" cy="317500"/>
          </a:xfrm>
        </p:grpSpPr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13ADA8E3-68BF-4601-BB07-5EDDB9A337EE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95975671-5A0D-4507-B72E-3B4B789FB3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A0DACA80-330C-4B09-9181-893BFF34EDB2}"/>
              </a:ext>
            </a:extLst>
          </p:cNvPr>
          <p:cNvGrpSpPr/>
          <p:nvPr/>
        </p:nvGrpSpPr>
        <p:grpSpPr>
          <a:xfrm>
            <a:off x="3412913" y="2743200"/>
            <a:ext cx="609600" cy="114300"/>
            <a:chOff x="9753600" y="3416300"/>
            <a:chExt cx="3149600" cy="317500"/>
          </a:xfrm>
        </p:grpSpPr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E534CED9-CBD8-4CB1-A2F7-66C08223F962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D7FF4F9E-49F3-4A27-9DDE-C228D4F68E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002B3E69-C58A-4215-BCCE-8C4F31EBEA01}"/>
              </a:ext>
            </a:extLst>
          </p:cNvPr>
          <p:cNvGrpSpPr/>
          <p:nvPr/>
        </p:nvGrpSpPr>
        <p:grpSpPr>
          <a:xfrm>
            <a:off x="6657060" y="2743200"/>
            <a:ext cx="457200" cy="114300"/>
            <a:chOff x="9753600" y="3416300"/>
            <a:chExt cx="3149600" cy="317500"/>
          </a:xfrm>
        </p:grpSpPr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CA006B5F-B570-4101-80F0-0FA22C1142DC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166AE48A-7F74-47C7-B20B-2F8F2EFA04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1B5F23C1-696B-4547-BEFE-792365ABE80B}"/>
              </a:ext>
            </a:extLst>
          </p:cNvPr>
          <p:cNvGrpSpPr/>
          <p:nvPr/>
        </p:nvGrpSpPr>
        <p:grpSpPr>
          <a:xfrm>
            <a:off x="3793913" y="3309143"/>
            <a:ext cx="457200" cy="1948657"/>
            <a:chOff x="9753600" y="3416300"/>
            <a:chExt cx="3149600" cy="317500"/>
          </a:xfrm>
        </p:grpSpPr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B51F6FDD-1CD8-4FBE-A4D2-12DFF36B5AA8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6CC6424F-25BF-489A-9D42-F4E995F7E3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8426EC22-E1B0-42C5-B7B9-F434221C0C80}"/>
              </a:ext>
            </a:extLst>
          </p:cNvPr>
          <p:cNvGrpSpPr/>
          <p:nvPr/>
        </p:nvGrpSpPr>
        <p:grpSpPr>
          <a:xfrm>
            <a:off x="8032720" y="3309143"/>
            <a:ext cx="457200" cy="1948657"/>
            <a:chOff x="9753600" y="3416300"/>
            <a:chExt cx="3149600" cy="317500"/>
          </a:xfrm>
        </p:grpSpPr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79ECA5CD-BF5A-4FAF-A013-D1E1B74ABA13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A1CCF237-B2A5-4E9C-A250-BFCA2D272D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EEAD74A5-3A53-405A-A62C-701D7A3061F9}"/>
              </a:ext>
            </a:extLst>
          </p:cNvPr>
          <p:cNvGrpSpPr/>
          <p:nvPr/>
        </p:nvGrpSpPr>
        <p:grpSpPr>
          <a:xfrm>
            <a:off x="9343813" y="3309142"/>
            <a:ext cx="457200" cy="1948657"/>
            <a:chOff x="9753600" y="3416300"/>
            <a:chExt cx="3149600" cy="317500"/>
          </a:xfrm>
        </p:grpSpPr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BF3C8A44-C2D5-44E1-9D0B-2CB519E25197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7CD3E0C4-BD3B-4044-A417-2934BB183F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9A28B497-A7B8-431F-9E31-FBBF10E48999}"/>
              </a:ext>
            </a:extLst>
          </p:cNvPr>
          <p:cNvGrpSpPr/>
          <p:nvPr/>
        </p:nvGrpSpPr>
        <p:grpSpPr>
          <a:xfrm>
            <a:off x="10699017" y="3309141"/>
            <a:ext cx="457200" cy="1948657"/>
            <a:chOff x="9753600" y="3416300"/>
            <a:chExt cx="3149600" cy="317500"/>
          </a:xfrm>
        </p:grpSpPr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25A7ACD9-E1AB-45EC-8D75-AA0E0E2517B0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6B719FD3-DBAE-486B-AC28-DE91056F47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6591FC22-3942-473B-837A-CEAD3D1E53FC}"/>
              </a:ext>
            </a:extLst>
          </p:cNvPr>
          <p:cNvGrpSpPr/>
          <p:nvPr/>
        </p:nvGrpSpPr>
        <p:grpSpPr>
          <a:xfrm>
            <a:off x="12161627" y="3309141"/>
            <a:ext cx="457200" cy="1948657"/>
            <a:chOff x="9753600" y="3416300"/>
            <a:chExt cx="3149600" cy="317500"/>
          </a:xfrm>
        </p:grpSpPr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306BAAED-094F-4D3C-A0BE-8F68D7A0C840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346AB05B-AF00-46BD-B3AE-1C0BB0C5CA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97493758"/>
      </p:ext>
    </p:extLst>
  </p:cSld>
  <p:clrMapOvr>
    <a:masterClrMapping/>
  </p:clrMapOvr>
  <p:transition spd="med">
    <p:pull dir="ru"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EE25A5AE-2F39-4A7A-B199-646211B9C972}"/>
              </a:ext>
            </a:extLst>
          </p:cNvPr>
          <p:cNvSpPr/>
          <p:nvPr/>
        </p:nvSpPr>
        <p:spPr>
          <a:xfrm>
            <a:off x="782820" y="901663"/>
            <a:ext cx="14350788" cy="55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页面调整：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11AF19A-3A4F-4814-994D-1CC5BB2C7237}"/>
              </a:ext>
            </a:extLst>
          </p:cNvPr>
          <p:cNvSpPr/>
          <p:nvPr/>
        </p:nvSpPr>
        <p:spPr>
          <a:xfrm>
            <a:off x="2687820" y="868128"/>
            <a:ext cx="6722880" cy="58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新增、编辑检验计划：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330BC33-ED69-4EF1-89D5-0A6BF6525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5668" y="1857375"/>
            <a:ext cx="6968332" cy="7834922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21A42E83-9A78-4E6D-8220-FD111367E091}"/>
              </a:ext>
            </a:extLst>
          </p:cNvPr>
          <p:cNvGrpSpPr/>
          <p:nvPr/>
        </p:nvGrpSpPr>
        <p:grpSpPr>
          <a:xfrm>
            <a:off x="10182012" y="2547143"/>
            <a:ext cx="3356188" cy="335757"/>
            <a:chOff x="9753600" y="3416300"/>
            <a:chExt cx="3149600" cy="317500"/>
          </a:xfrm>
        </p:grpSpPr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1CFAC757-0A2F-4C91-9206-BE5A8CE6CB55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A2BB0453-3F2D-40D6-9EF0-F5B4965AE5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413807A1-2812-455A-8AD5-C4E363F3E050}"/>
              </a:ext>
            </a:extLst>
          </p:cNvPr>
          <p:cNvGrpSpPr/>
          <p:nvPr/>
        </p:nvGrpSpPr>
        <p:grpSpPr>
          <a:xfrm>
            <a:off x="10182012" y="3282306"/>
            <a:ext cx="3356188" cy="335757"/>
            <a:chOff x="9753600" y="3416300"/>
            <a:chExt cx="3149600" cy="317500"/>
          </a:xfrm>
        </p:grpSpPr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E1437853-6448-4FEA-A34D-E4FE8ACF5A79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324A780B-2954-4DE0-9953-57DA0F992E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674022E-DE0A-4FB0-9598-7BAB467D417F}"/>
              </a:ext>
            </a:extLst>
          </p:cNvPr>
          <p:cNvGrpSpPr/>
          <p:nvPr/>
        </p:nvGrpSpPr>
        <p:grpSpPr>
          <a:xfrm>
            <a:off x="10182012" y="6987531"/>
            <a:ext cx="3356188" cy="335757"/>
            <a:chOff x="9753600" y="3416300"/>
            <a:chExt cx="3149600" cy="317500"/>
          </a:xfrm>
        </p:grpSpPr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6BAB8D05-FAE2-43AF-A3FB-671219BC87D3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BC7DE93D-38A1-4CCF-AC8D-2F00A9798D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8" name="矩形 7">
            <a:extLst>
              <a:ext uri="{FF2B5EF4-FFF2-40B4-BE49-F238E27FC236}">
                <a16:creationId xmlns:a16="http://schemas.microsoft.com/office/drawing/2014/main" id="{DCB2E967-2AAB-4057-BFE8-51BE9ACD87E6}"/>
              </a:ext>
            </a:extLst>
          </p:cNvPr>
          <p:cNvSpPr/>
          <p:nvPr/>
        </p:nvSpPr>
        <p:spPr>
          <a:xfrm>
            <a:off x="782820" y="1857375"/>
            <a:ext cx="6176780" cy="5575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检验类型，默认“设计检验”，页面隐藏该字段。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所属组织，隐藏该字段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版本，默认为</a:t>
            </a:r>
            <a:r>
              <a:rPr lang="en-US" altLang="zh-CN" sz="2400" dirty="0"/>
              <a:t>1</a:t>
            </a:r>
            <a:r>
              <a:rPr lang="zh-CN" altLang="en-US" sz="2400" dirty="0"/>
              <a:t>，而且控制不允许新增、编辑为其他版本的检验计划。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状态，默认为“已定版”，而且控制不允许新增、编辑为其他状态的检验计划。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首选项，默认为“是”，而且控制不允许新增、编辑该检验计划为非首选项。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旧工艺版本：隐藏</a:t>
            </a:r>
          </a:p>
        </p:txBody>
      </p:sp>
    </p:spTree>
    <p:extLst>
      <p:ext uri="{BB962C8B-B14F-4D97-AF65-F5344CB8AC3E}">
        <p14:creationId xmlns:p14="http://schemas.microsoft.com/office/powerpoint/2010/main" val="2879816017"/>
      </p:ext>
    </p:extLst>
  </p:cSld>
  <p:clrMapOvr>
    <a:masterClrMapping/>
  </p:clrMapOvr>
  <p:transition spd="med">
    <p:pull dir="ru"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EE25A5AE-2F39-4A7A-B199-646211B9C972}"/>
              </a:ext>
            </a:extLst>
          </p:cNvPr>
          <p:cNvSpPr/>
          <p:nvPr/>
        </p:nvSpPr>
        <p:spPr>
          <a:xfrm>
            <a:off x="782820" y="901663"/>
            <a:ext cx="14350788" cy="55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页面调整：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11AF19A-3A4F-4814-994D-1CC5BB2C7237}"/>
              </a:ext>
            </a:extLst>
          </p:cNvPr>
          <p:cNvSpPr/>
          <p:nvPr/>
        </p:nvSpPr>
        <p:spPr>
          <a:xfrm>
            <a:off x="2687820" y="868128"/>
            <a:ext cx="6722880" cy="58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新增、编辑检验计划尺寸信息：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AD528575-9D91-4EE2-ADD3-E993B095A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31" y="2298700"/>
            <a:ext cx="16173450" cy="3848100"/>
          </a:xfrm>
          <a:prstGeom prst="rect">
            <a:avLst/>
          </a:prstGeo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C674022E-DE0A-4FB0-9598-7BAB467D417F}"/>
              </a:ext>
            </a:extLst>
          </p:cNvPr>
          <p:cNvGrpSpPr/>
          <p:nvPr/>
        </p:nvGrpSpPr>
        <p:grpSpPr>
          <a:xfrm>
            <a:off x="4073313" y="2298700"/>
            <a:ext cx="1921088" cy="335760"/>
            <a:chOff x="9753600" y="3416300"/>
            <a:chExt cx="3149601" cy="317503"/>
          </a:xfrm>
        </p:grpSpPr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6BAB8D05-FAE2-43AF-A3FB-671219BC87D3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BC7DE93D-38A1-4CCF-AC8D-2F00A9798D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3601" y="3416303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2869A7F8-672F-4C26-A272-6B84ED7E5C1E}"/>
              </a:ext>
            </a:extLst>
          </p:cNvPr>
          <p:cNvGrpSpPr/>
          <p:nvPr/>
        </p:nvGrpSpPr>
        <p:grpSpPr>
          <a:xfrm>
            <a:off x="1406313" y="2634456"/>
            <a:ext cx="1146387" cy="2686843"/>
            <a:chOff x="9753600" y="3416300"/>
            <a:chExt cx="3149601" cy="317503"/>
          </a:xfrm>
        </p:grpSpPr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C7B20F59-8DC5-48CE-9320-89C6CDC32AD5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95AB2E59-F259-460F-888F-23466E4485A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3601" y="3416303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1F7E04C9-74F6-4EFF-95CB-61AB49B580BD}"/>
              </a:ext>
            </a:extLst>
          </p:cNvPr>
          <p:cNvGrpSpPr/>
          <p:nvPr/>
        </p:nvGrpSpPr>
        <p:grpSpPr>
          <a:xfrm>
            <a:off x="2739813" y="2634456"/>
            <a:ext cx="1134269" cy="2686843"/>
            <a:chOff x="9753600" y="3416300"/>
            <a:chExt cx="3149601" cy="317503"/>
          </a:xfrm>
        </p:grpSpPr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7B024492-E001-4D7D-A0F8-FDDB12108885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C6C4612E-4902-4CB3-993D-BCD090522D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3601" y="3416303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38C6F499-BB27-4B81-A19C-2A22E71474A8}"/>
              </a:ext>
            </a:extLst>
          </p:cNvPr>
          <p:cNvGrpSpPr/>
          <p:nvPr/>
        </p:nvGrpSpPr>
        <p:grpSpPr>
          <a:xfrm>
            <a:off x="6550420" y="2723356"/>
            <a:ext cx="1463280" cy="2686843"/>
            <a:chOff x="9753600" y="3416300"/>
            <a:chExt cx="3149601" cy="317503"/>
          </a:xfrm>
        </p:grpSpPr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7FAFFEF6-8FFE-4B83-B6AB-52ECF49B141D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76D235C4-3FCF-4A11-8A7A-DE24C30077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3601" y="3416303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A8E78849-6ED0-4905-A724-32117D9596F1}"/>
              </a:ext>
            </a:extLst>
          </p:cNvPr>
          <p:cNvGrpSpPr/>
          <p:nvPr/>
        </p:nvGrpSpPr>
        <p:grpSpPr>
          <a:xfrm>
            <a:off x="13277056" y="2723331"/>
            <a:ext cx="1035844" cy="2686843"/>
            <a:chOff x="9753600" y="3416300"/>
            <a:chExt cx="3149601" cy="317503"/>
          </a:xfrm>
        </p:grpSpPr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397D76D4-3386-4F1E-BF62-3CEE5AF674E2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7F2640FC-09C3-41A9-9643-2F3FBF715C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3601" y="3416303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13739892"/>
      </p:ext>
    </p:extLst>
  </p:cSld>
  <p:clrMapOvr>
    <a:masterClrMapping/>
  </p:clrMapOvr>
  <p:transition spd="med">
    <p:pull dir="ru"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EE25A5AE-2F39-4A7A-B199-646211B9C972}"/>
              </a:ext>
            </a:extLst>
          </p:cNvPr>
          <p:cNvSpPr/>
          <p:nvPr/>
        </p:nvSpPr>
        <p:spPr>
          <a:xfrm>
            <a:off x="782820" y="901663"/>
            <a:ext cx="14350788" cy="55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页面调整：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11AF19A-3A4F-4814-994D-1CC5BB2C7237}"/>
              </a:ext>
            </a:extLst>
          </p:cNvPr>
          <p:cNvSpPr/>
          <p:nvPr/>
        </p:nvSpPr>
        <p:spPr>
          <a:xfrm>
            <a:off x="2687820" y="868128"/>
            <a:ext cx="6722880" cy="58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新增、编辑检验计划尺寸信息：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0FCB7B7-D8E8-4719-AF75-ECED210A78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3695" y="735012"/>
            <a:ext cx="5677189" cy="633888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3D67EC9-C822-4C1F-AB4A-F9FA8FDA95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3695" y="5968714"/>
            <a:ext cx="5755498" cy="3949986"/>
          </a:xfrm>
          <a:prstGeom prst="rect">
            <a:avLst/>
          </a:prstGeom>
        </p:spPr>
      </p:pic>
      <p:grpSp>
        <p:nvGrpSpPr>
          <p:cNvPr id="35" name="组合 34">
            <a:extLst>
              <a:ext uri="{FF2B5EF4-FFF2-40B4-BE49-F238E27FC236}">
                <a16:creationId xmlns:a16="http://schemas.microsoft.com/office/drawing/2014/main" id="{6A83C3A7-DE3E-493A-A64D-B8DB92750304}"/>
              </a:ext>
            </a:extLst>
          </p:cNvPr>
          <p:cNvGrpSpPr/>
          <p:nvPr/>
        </p:nvGrpSpPr>
        <p:grpSpPr>
          <a:xfrm>
            <a:off x="10724195" y="7992663"/>
            <a:ext cx="3356188" cy="335757"/>
            <a:chOff x="9753600" y="3416300"/>
            <a:chExt cx="3149600" cy="317500"/>
          </a:xfrm>
        </p:grpSpPr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841E6A76-B5A6-42B3-976F-16317D2EE5D2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8723D763-4CCE-4391-B6B9-7B4136FB8A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FF5E1842-5734-49EC-A001-D24DFD64B8FB}"/>
              </a:ext>
            </a:extLst>
          </p:cNvPr>
          <p:cNvGrpSpPr/>
          <p:nvPr/>
        </p:nvGrpSpPr>
        <p:grpSpPr>
          <a:xfrm>
            <a:off x="10724195" y="7365403"/>
            <a:ext cx="3356188" cy="335757"/>
            <a:chOff x="9753600" y="3416300"/>
            <a:chExt cx="3149600" cy="317500"/>
          </a:xfrm>
        </p:grpSpPr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8ADB527D-A8D0-4E10-8892-FB014C052DA5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8C768890-950D-4482-8C55-B70CDAFB96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EB0728BC-FCF4-48D4-B288-2D90338C59C9}"/>
              </a:ext>
            </a:extLst>
          </p:cNvPr>
          <p:cNvGrpSpPr/>
          <p:nvPr/>
        </p:nvGrpSpPr>
        <p:grpSpPr>
          <a:xfrm>
            <a:off x="10724195" y="6716016"/>
            <a:ext cx="3356188" cy="335757"/>
            <a:chOff x="9753600" y="3416300"/>
            <a:chExt cx="3149600" cy="317500"/>
          </a:xfrm>
        </p:grpSpPr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1A587F3B-5521-44C2-BF0E-A00BEC28CC51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CC41E40C-AB83-4828-918C-1ABD58526A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1BCAB95E-50F4-4837-A88E-B079D5D8F44B}"/>
              </a:ext>
            </a:extLst>
          </p:cNvPr>
          <p:cNvGrpSpPr/>
          <p:nvPr/>
        </p:nvGrpSpPr>
        <p:grpSpPr>
          <a:xfrm>
            <a:off x="10724195" y="8619923"/>
            <a:ext cx="3356188" cy="335757"/>
            <a:chOff x="9753600" y="3416300"/>
            <a:chExt cx="3149600" cy="317500"/>
          </a:xfrm>
        </p:grpSpPr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533A375F-CBB8-415E-9C0A-BDBEA10C844D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65DBB303-7D8B-4D58-89F9-81D2D552C9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1E3EB2CF-BBA3-44A1-88B5-B9F1C960CA12}"/>
              </a:ext>
            </a:extLst>
          </p:cNvPr>
          <p:cNvGrpSpPr/>
          <p:nvPr/>
        </p:nvGrpSpPr>
        <p:grpSpPr>
          <a:xfrm>
            <a:off x="10763350" y="2531911"/>
            <a:ext cx="3356188" cy="335757"/>
            <a:chOff x="9753600" y="3416300"/>
            <a:chExt cx="3149600" cy="317500"/>
          </a:xfrm>
        </p:grpSpPr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785103EC-4A79-466E-8F00-A9DE15B0AA10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600E973F-BD21-45A5-9226-1FB8D3924B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3600" y="3416300"/>
              <a:ext cx="3149600" cy="317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56" name="矩形 55">
            <a:extLst>
              <a:ext uri="{FF2B5EF4-FFF2-40B4-BE49-F238E27FC236}">
                <a16:creationId xmlns:a16="http://schemas.microsoft.com/office/drawing/2014/main" id="{B91AA86F-B332-467C-B387-4227C89DD7E4}"/>
              </a:ext>
            </a:extLst>
          </p:cNvPr>
          <p:cNvSpPr/>
          <p:nvPr/>
        </p:nvSpPr>
        <p:spPr>
          <a:xfrm>
            <a:off x="782820" y="1857375"/>
            <a:ext cx="6176780" cy="5575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检验类型，默认“设计检验”，页面隐藏该字段。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所属组织，隐藏该字段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版本，默认为</a:t>
            </a:r>
            <a:r>
              <a:rPr lang="en-US" altLang="zh-CN" sz="2400" dirty="0"/>
              <a:t>1</a:t>
            </a:r>
            <a:r>
              <a:rPr lang="zh-CN" altLang="en-US" sz="2400" dirty="0"/>
              <a:t>，而且控制不允许新增、编辑为其他版本的检验计划。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状态，默认为“已定版”，而且控制不允许新增、编辑为其他状态的检验计划。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首选项，默认为“是”，而且控制不允许新增、编辑该检验计划为非首选项。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旧工艺版本：隐藏</a:t>
            </a:r>
          </a:p>
        </p:txBody>
      </p:sp>
    </p:spTree>
    <p:extLst>
      <p:ext uri="{BB962C8B-B14F-4D97-AF65-F5344CB8AC3E}">
        <p14:creationId xmlns:p14="http://schemas.microsoft.com/office/powerpoint/2010/main" val="2586202560"/>
      </p:ext>
    </p:extLst>
  </p:cSld>
  <p:clrMapOvr>
    <a:masterClrMapping/>
  </p:clrMapOvr>
  <p:transition spd="med">
    <p:pull dir="ru"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FAC0C43F-758A-414D-B8C8-F4BA496FBEE4}"/>
              </a:ext>
            </a:extLst>
          </p:cNvPr>
          <p:cNvGrpSpPr/>
          <p:nvPr/>
        </p:nvGrpSpPr>
        <p:grpSpPr>
          <a:xfrm>
            <a:off x="2491445" y="5428017"/>
            <a:ext cx="1269645" cy="1349261"/>
            <a:chOff x="2148908" y="4112657"/>
            <a:chExt cx="1269645" cy="1349261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6E7F569F-8AA3-45C3-A6B4-EB884BFF63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27286" y="4112657"/>
              <a:ext cx="939106" cy="943972"/>
            </a:xfrm>
            <a:prstGeom prst="rect">
              <a:avLst/>
            </a:prstGeom>
          </p:spPr>
        </p:pic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299BD2-435C-4513-B8E8-A4E3F583FBC1}"/>
                </a:ext>
              </a:extLst>
            </p:cNvPr>
            <p:cNvSpPr txBox="1"/>
            <p:nvPr/>
          </p:nvSpPr>
          <p:spPr>
            <a:xfrm>
              <a:off x="2148908" y="5092586"/>
              <a:ext cx="12696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800" dirty="0"/>
                <a:t>DMO</a:t>
              </a:r>
              <a:r>
                <a:rPr lang="zh-CN" altLang="en-US" sz="1800" dirty="0"/>
                <a:t>文件</a:t>
              </a:r>
            </a:p>
          </p:txBody>
        </p:sp>
      </p:grpSp>
      <p:sp>
        <p:nvSpPr>
          <p:cNvPr id="18" name="矩形 17">
            <a:extLst>
              <a:ext uri="{FF2B5EF4-FFF2-40B4-BE49-F238E27FC236}">
                <a16:creationId xmlns:a16="http://schemas.microsoft.com/office/drawing/2014/main" id="{EE25A5AE-2F39-4A7A-B199-646211B9C972}"/>
              </a:ext>
            </a:extLst>
          </p:cNvPr>
          <p:cNvSpPr/>
          <p:nvPr/>
        </p:nvSpPr>
        <p:spPr>
          <a:xfrm>
            <a:off x="782820" y="901663"/>
            <a:ext cx="14350788" cy="55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数据存储逻辑：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626D7F0-4966-402E-B212-6AC808A804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4541" y="3201625"/>
            <a:ext cx="2429669" cy="1481210"/>
          </a:xfrm>
          <a:prstGeom prst="rect">
            <a:avLst/>
          </a:prstGeom>
        </p:spPr>
      </p:pic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BD4E2205-AB01-4410-BD66-C48F26D2EB96}"/>
              </a:ext>
            </a:extLst>
          </p:cNvPr>
          <p:cNvCxnSpPr>
            <a:stCxn id="11" idx="2"/>
            <a:endCxn id="8" idx="0"/>
          </p:cNvCxnSpPr>
          <p:nvPr/>
        </p:nvCxnSpPr>
        <p:spPr>
          <a:xfrm>
            <a:off x="3039376" y="4682835"/>
            <a:ext cx="0" cy="745182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>
            <a:extLst>
              <a:ext uri="{FF2B5EF4-FFF2-40B4-BE49-F238E27FC236}">
                <a16:creationId xmlns:a16="http://schemas.microsoft.com/office/drawing/2014/main" id="{09E47E09-04B4-428A-B419-B743F18C1D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6862" y="7548454"/>
            <a:ext cx="2127907" cy="1822803"/>
          </a:xfrm>
          <a:prstGeom prst="rect">
            <a:avLst/>
          </a:prstGeom>
        </p:spPr>
      </p:pic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DD650A75-FE33-49E1-AD30-3AF2721754B2}"/>
              </a:ext>
            </a:extLst>
          </p:cNvPr>
          <p:cNvCxnSpPr>
            <a:cxnSpLocks/>
            <a:stCxn id="9" idx="2"/>
            <a:endCxn id="19" idx="0"/>
          </p:cNvCxnSpPr>
          <p:nvPr/>
        </p:nvCxnSpPr>
        <p:spPr>
          <a:xfrm>
            <a:off x="3126268" y="6777278"/>
            <a:ext cx="4548" cy="771176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>
            <a:extLst>
              <a:ext uri="{FF2B5EF4-FFF2-40B4-BE49-F238E27FC236}">
                <a16:creationId xmlns:a16="http://schemas.microsoft.com/office/drawing/2014/main" id="{31A5B3F7-830A-4C04-9E2C-B5DC4E2442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9038" y="4860521"/>
            <a:ext cx="3589122" cy="2075938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D03E5C08-D967-4E9A-A4CF-0DFC68B510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49038" y="7810954"/>
            <a:ext cx="3895893" cy="1271678"/>
          </a:xfrm>
          <a:prstGeom prst="rect">
            <a:avLst/>
          </a:prstGeom>
        </p:spPr>
      </p:pic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C3797831-C814-4369-A9DE-ABA2BD1725D7}"/>
              </a:ext>
            </a:extLst>
          </p:cNvPr>
          <p:cNvCxnSpPr>
            <a:cxnSpLocks/>
            <a:stCxn id="19" idx="3"/>
            <a:endCxn id="26" idx="1"/>
          </p:cNvCxnSpPr>
          <p:nvPr/>
        </p:nvCxnSpPr>
        <p:spPr>
          <a:xfrm flipV="1">
            <a:off x="4194769" y="8446793"/>
            <a:ext cx="2354269" cy="13063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C7F9EB47-1BD9-4469-BAD4-770B84746989}"/>
              </a:ext>
            </a:extLst>
          </p:cNvPr>
          <p:cNvSpPr txBox="1"/>
          <p:nvPr/>
        </p:nvSpPr>
        <p:spPr>
          <a:xfrm>
            <a:off x="7346673" y="4186442"/>
            <a:ext cx="2529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单此测量报警图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183BFB7-D324-44AD-98B4-5CA73A91527A}"/>
              </a:ext>
            </a:extLst>
          </p:cNvPr>
          <p:cNvSpPr txBox="1"/>
          <p:nvPr/>
        </p:nvSpPr>
        <p:spPr>
          <a:xfrm>
            <a:off x="7164343" y="7349289"/>
            <a:ext cx="28940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单值质量趋势查询</a:t>
            </a:r>
          </a:p>
        </p:txBody>
      </p:sp>
      <p:cxnSp>
        <p:nvCxnSpPr>
          <p:cNvPr id="36" name="连接符: 肘形 35">
            <a:extLst>
              <a:ext uri="{FF2B5EF4-FFF2-40B4-BE49-F238E27FC236}">
                <a16:creationId xmlns:a16="http://schemas.microsoft.com/office/drawing/2014/main" id="{051ECDFB-47E2-4D30-B478-2B660F3BF4EE}"/>
              </a:ext>
            </a:extLst>
          </p:cNvPr>
          <p:cNvCxnSpPr>
            <a:cxnSpLocks/>
            <a:stCxn id="8" idx="3"/>
            <a:endCxn id="23" idx="1"/>
          </p:cNvCxnSpPr>
          <p:nvPr/>
        </p:nvCxnSpPr>
        <p:spPr>
          <a:xfrm flipV="1">
            <a:off x="3508929" y="5898490"/>
            <a:ext cx="3040109" cy="1513"/>
          </a:xfrm>
          <a:prstGeom prst="bentConnector3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>
            <a:extLst>
              <a:ext uri="{FF2B5EF4-FFF2-40B4-BE49-F238E27FC236}">
                <a16:creationId xmlns:a16="http://schemas.microsoft.com/office/drawing/2014/main" id="{9ED7955F-E705-4044-B526-B7F8430657D5}"/>
              </a:ext>
            </a:extLst>
          </p:cNvPr>
          <p:cNvSpPr txBox="1"/>
          <p:nvPr/>
        </p:nvSpPr>
        <p:spPr>
          <a:xfrm>
            <a:off x="1309798" y="1652715"/>
            <a:ext cx="13723716" cy="11438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单此测量报警图：测量机输出</a:t>
            </a:r>
            <a:r>
              <a:rPr lang="en-US" altLang="zh-CN" sz="2400" dirty="0"/>
              <a:t>DMO</a:t>
            </a:r>
            <a:r>
              <a:rPr lang="zh-CN" altLang="en-US" sz="2400" dirty="0"/>
              <a:t>文件后，解析</a:t>
            </a:r>
            <a:r>
              <a:rPr lang="en-US" altLang="zh-CN" sz="2400" dirty="0"/>
              <a:t>DMO</a:t>
            </a:r>
            <a:r>
              <a:rPr lang="zh-CN" altLang="en-US" sz="2400" dirty="0"/>
              <a:t>文件，并在客户端显示该次测量的质量情况。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单值质量趋势查询：用柱状图形式展示历史数据的质量运行趋势。</a:t>
            </a:r>
          </a:p>
        </p:txBody>
      </p:sp>
    </p:spTree>
    <p:extLst>
      <p:ext uri="{BB962C8B-B14F-4D97-AF65-F5344CB8AC3E}">
        <p14:creationId xmlns:p14="http://schemas.microsoft.com/office/powerpoint/2010/main" val="3064891864"/>
      </p:ext>
    </p:extLst>
  </p:cSld>
  <p:clrMapOvr>
    <a:masterClrMapping/>
  </p:clrMapOvr>
  <p:transition spd="med">
    <p:pull dir="ru"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06B1D27-983A-4017-95D7-E6C3D4405E90}"/>
              </a:ext>
            </a:extLst>
          </p:cNvPr>
          <p:cNvSpPr/>
          <p:nvPr/>
        </p:nvSpPr>
        <p:spPr>
          <a:xfrm>
            <a:off x="782820" y="901663"/>
            <a:ext cx="1729961" cy="556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质量预警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3EFA1A0-EE2D-494A-BE59-6BE060EF2651}"/>
              </a:ext>
            </a:extLst>
          </p:cNvPr>
          <p:cNvSpPr/>
          <p:nvPr/>
        </p:nvSpPr>
        <p:spPr>
          <a:xfrm>
            <a:off x="792987" y="1663700"/>
            <a:ext cx="14853413" cy="8483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7B27832-D837-4CF8-B7E0-7D3225C17BEA}"/>
              </a:ext>
            </a:extLst>
          </p:cNvPr>
          <p:cNvSpPr/>
          <p:nvPr/>
        </p:nvSpPr>
        <p:spPr>
          <a:xfrm>
            <a:off x="945387" y="1790701"/>
            <a:ext cx="1467613" cy="5969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任务操作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FC4C8F9-38C7-4DFE-AD53-0E0C6B1406AD}"/>
              </a:ext>
            </a:extLst>
          </p:cNvPr>
          <p:cNvSpPr/>
          <p:nvPr/>
        </p:nvSpPr>
        <p:spPr>
          <a:xfrm>
            <a:off x="2748787" y="1790701"/>
            <a:ext cx="1467613" cy="5969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检测执行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8D40D3A-0F4C-4604-9595-13B9AAF84233}"/>
              </a:ext>
            </a:extLst>
          </p:cNvPr>
          <p:cNvSpPr/>
          <p:nvPr/>
        </p:nvSpPr>
        <p:spPr>
          <a:xfrm>
            <a:off x="4552187" y="1790701"/>
            <a:ext cx="1467613" cy="596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质量预警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F36C47F-F3D6-4ACE-9217-30E8D9234742}"/>
              </a:ext>
            </a:extLst>
          </p:cNvPr>
          <p:cNvSpPr/>
          <p:nvPr/>
        </p:nvSpPr>
        <p:spPr>
          <a:xfrm>
            <a:off x="14071600" y="1912373"/>
            <a:ext cx="1209540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用户注销</a:t>
            </a:r>
            <a:endParaRPr lang="zh-CN" altLang="en-US" sz="2400" dirty="0"/>
          </a:p>
        </p:txBody>
      </p:sp>
      <p:pic>
        <p:nvPicPr>
          <p:cNvPr id="14" name="图片 13" descr="图片包含 绿色, 木, 游戏机&#10;&#10;描述已自动生成">
            <a:extLst>
              <a:ext uri="{FF2B5EF4-FFF2-40B4-BE49-F238E27FC236}">
                <a16:creationId xmlns:a16="http://schemas.microsoft.com/office/drawing/2014/main" id="{85959EED-6924-4F6C-A15C-102FD10E25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87" y="4532107"/>
            <a:ext cx="14563470" cy="4655754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B0137E8A-1D55-46B0-9DCB-EC119EB42318}"/>
              </a:ext>
            </a:extLst>
          </p:cNvPr>
          <p:cNvSpPr/>
          <p:nvPr/>
        </p:nvSpPr>
        <p:spPr>
          <a:xfrm>
            <a:off x="986856" y="2753186"/>
            <a:ext cx="10481244" cy="14133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检测完成后</a:t>
            </a:r>
            <a:r>
              <a:rPr lang="en-US" altLang="zh-CN" dirty="0"/>
              <a:t>,PC-DMIS</a:t>
            </a:r>
            <a:r>
              <a:rPr lang="zh-CN" altLang="en-US" dirty="0"/>
              <a:t>生成一份</a:t>
            </a:r>
            <a:r>
              <a:rPr lang="en-US" altLang="zh-CN" dirty="0"/>
              <a:t>DMO</a:t>
            </a:r>
            <a:r>
              <a:rPr lang="zh-CN" altLang="en-US" dirty="0"/>
              <a:t>文件，</a:t>
            </a:r>
            <a:r>
              <a:rPr lang="zh-CN" altLang="zh-CN" dirty="0"/>
              <a:t>针对当前测量结果输出的</a:t>
            </a:r>
            <a:r>
              <a:rPr lang="en-US" altLang="zh-CN" dirty="0" err="1"/>
              <a:t>dmo</a:t>
            </a:r>
            <a:r>
              <a:rPr lang="zh-CN" altLang="zh-CN" dirty="0"/>
              <a:t>文件进行解析，标识出特别关注的尺寸的超差情况</a:t>
            </a:r>
            <a:r>
              <a:rPr lang="zh-CN" altLang="en-US" dirty="0"/>
              <a:t>。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274C51E-146D-42AD-852A-95A52493D9A3}"/>
              </a:ext>
            </a:extLst>
          </p:cNvPr>
          <p:cNvSpPr/>
          <p:nvPr/>
        </p:nvSpPr>
        <p:spPr>
          <a:xfrm>
            <a:off x="11652309" y="2240019"/>
            <a:ext cx="3501273" cy="21092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zh-CN" dirty="0">
                <a:highlight>
                  <a:srgbClr val="4BA454"/>
                </a:highlight>
              </a:rPr>
              <a:t>绿：</a:t>
            </a:r>
            <a:r>
              <a:rPr lang="en-US" altLang="zh-CN" dirty="0">
                <a:highlight>
                  <a:srgbClr val="4BA454"/>
                </a:highlight>
              </a:rPr>
              <a:t>0~75% </a:t>
            </a:r>
            <a:endParaRPr lang="zh-CN" altLang="zh-CN" dirty="0">
              <a:highlight>
                <a:srgbClr val="4BA454"/>
              </a:highlight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zh-CN" dirty="0">
                <a:highlight>
                  <a:srgbClr val="FFFF00"/>
                </a:highlight>
              </a:rPr>
              <a:t>黄：</a:t>
            </a:r>
            <a:r>
              <a:rPr lang="en-US" altLang="zh-CN" dirty="0">
                <a:highlight>
                  <a:srgbClr val="FFFF00"/>
                </a:highlight>
              </a:rPr>
              <a:t>75%~100%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zh-CN" dirty="0">
                <a:highlight>
                  <a:srgbClr val="FF0000"/>
                </a:highlight>
              </a:rPr>
              <a:t>红：超差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9A1AAF9-D63A-4C58-BFDE-78DC098899B5}"/>
              </a:ext>
            </a:extLst>
          </p:cNvPr>
          <p:cNvSpPr/>
          <p:nvPr/>
        </p:nvSpPr>
        <p:spPr>
          <a:xfrm>
            <a:off x="6355587" y="1790701"/>
            <a:ext cx="1467613" cy="5969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硬件操作</a:t>
            </a:r>
          </a:p>
        </p:txBody>
      </p:sp>
    </p:spTree>
    <p:extLst>
      <p:ext uri="{BB962C8B-B14F-4D97-AF65-F5344CB8AC3E}">
        <p14:creationId xmlns:p14="http://schemas.microsoft.com/office/powerpoint/2010/main" val="2997986272"/>
      </p:ext>
    </p:extLst>
  </p:cSld>
  <p:clrMapOvr>
    <a:masterClrMapping/>
  </p:clrMapOvr>
  <p:transition spd="med">
    <p:pull dir="ru"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3C9084AB-921F-420B-B168-52B8F6DE1243}"/>
              </a:ext>
            </a:extLst>
          </p:cNvPr>
          <p:cNvSpPr/>
          <p:nvPr/>
        </p:nvSpPr>
        <p:spPr>
          <a:xfrm>
            <a:off x="792987" y="1663700"/>
            <a:ext cx="14853413" cy="8483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B5D9BFE-BE25-43D8-87A2-B3DCE596A141}"/>
              </a:ext>
            </a:extLst>
          </p:cNvPr>
          <p:cNvSpPr/>
          <p:nvPr/>
        </p:nvSpPr>
        <p:spPr>
          <a:xfrm>
            <a:off x="945387" y="1790701"/>
            <a:ext cx="1467613" cy="5969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任务操作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55E1DE2-FF7B-4C9E-95E4-A097F841748B}"/>
              </a:ext>
            </a:extLst>
          </p:cNvPr>
          <p:cNvSpPr/>
          <p:nvPr/>
        </p:nvSpPr>
        <p:spPr>
          <a:xfrm>
            <a:off x="2748787" y="1790701"/>
            <a:ext cx="1467613" cy="5969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检测执行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A83DE4E-F172-4010-B8A1-4BC56AC8D34A}"/>
              </a:ext>
            </a:extLst>
          </p:cNvPr>
          <p:cNvSpPr/>
          <p:nvPr/>
        </p:nvSpPr>
        <p:spPr>
          <a:xfrm>
            <a:off x="4552187" y="1790701"/>
            <a:ext cx="1467613" cy="596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质量预警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9E0B131-6FAC-4307-8342-D2630AFDED5E}"/>
              </a:ext>
            </a:extLst>
          </p:cNvPr>
          <p:cNvSpPr/>
          <p:nvPr/>
        </p:nvSpPr>
        <p:spPr>
          <a:xfrm>
            <a:off x="14071600" y="1912373"/>
            <a:ext cx="1209540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用户注销</a:t>
            </a:r>
            <a:endParaRPr lang="zh-CN" altLang="en-US" sz="24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0BB162E-BE6B-422D-B2F1-5547A789523D}"/>
              </a:ext>
            </a:extLst>
          </p:cNvPr>
          <p:cNvSpPr/>
          <p:nvPr/>
        </p:nvSpPr>
        <p:spPr>
          <a:xfrm>
            <a:off x="782820" y="901663"/>
            <a:ext cx="1729961" cy="556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质量预警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9CA8D1D-E247-4985-A3BC-E645E36EAD8F}"/>
              </a:ext>
            </a:extLst>
          </p:cNvPr>
          <p:cNvSpPr/>
          <p:nvPr/>
        </p:nvSpPr>
        <p:spPr>
          <a:xfrm>
            <a:off x="1127125" y="2880126"/>
            <a:ext cx="14154015" cy="21092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/>
              <a:t>单一尺寸的历史数据统计：</a:t>
            </a:r>
            <a:r>
              <a:rPr lang="en-US" altLang="zh-CN" dirty="0"/>
              <a:t>(</a:t>
            </a:r>
            <a:r>
              <a:rPr lang="zh-CN" altLang="zh-CN" dirty="0"/>
              <a:t>用户点击某一个尺寸，展示该尺寸历史数据情况，以柱状图或者折线图形式展示</a:t>
            </a:r>
            <a:r>
              <a:rPr lang="en-US" altLang="zh-CN" dirty="0"/>
              <a:t>,</a:t>
            </a:r>
            <a:r>
              <a:rPr lang="zh-CN" altLang="en-US" dirty="0"/>
              <a:t>显示最近</a:t>
            </a:r>
            <a:r>
              <a:rPr lang="en-US" altLang="zh-CN" dirty="0"/>
              <a:t>N</a:t>
            </a:r>
            <a:r>
              <a:rPr lang="zh-CN" altLang="en-US" dirty="0"/>
              <a:t>笔数据某个尺寸的偏差趋势，默认</a:t>
            </a:r>
            <a:r>
              <a:rPr lang="en-US" altLang="zh-CN" dirty="0"/>
              <a:t>5</a:t>
            </a:r>
            <a:r>
              <a:rPr lang="zh-CN" altLang="en-US" dirty="0"/>
              <a:t>辆份，可选择全部隶属数据分析</a:t>
            </a:r>
            <a:r>
              <a:rPr lang="en-US" altLang="zh-CN" dirty="0"/>
              <a:t>)</a:t>
            </a:r>
            <a:endParaRPr lang="zh-CN" altLang="en-US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D1B2C8F1-9492-4471-9995-C443BD0D89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300" y="5481946"/>
            <a:ext cx="13896840" cy="4509216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812850DC-A478-47AD-90B8-358C22FB5FE8}"/>
              </a:ext>
            </a:extLst>
          </p:cNvPr>
          <p:cNvSpPr/>
          <p:nvPr/>
        </p:nvSpPr>
        <p:spPr>
          <a:xfrm>
            <a:off x="6355587" y="1790701"/>
            <a:ext cx="1467613" cy="5969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硬件操作</a:t>
            </a:r>
          </a:p>
        </p:txBody>
      </p:sp>
    </p:spTree>
    <p:extLst>
      <p:ext uri="{BB962C8B-B14F-4D97-AF65-F5344CB8AC3E}">
        <p14:creationId xmlns:p14="http://schemas.microsoft.com/office/powerpoint/2010/main" val="349816375"/>
      </p:ext>
    </p:extLst>
  </p:cSld>
  <p:clrMapOvr>
    <a:masterClrMapping/>
  </p:clrMapOvr>
  <p:transition spd="med">
    <p:pull dir="r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矩形 258">
            <a:extLst>
              <a:ext uri="{FF2B5EF4-FFF2-40B4-BE49-F238E27FC236}">
                <a16:creationId xmlns:a16="http://schemas.microsoft.com/office/drawing/2014/main" id="{AE702DCE-71A2-43F2-9D06-AAD9F0A0CB34}"/>
              </a:ext>
            </a:extLst>
          </p:cNvPr>
          <p:cNvSpPr/>
          <p:nvPr/>
        </p:nvSpPr>
        <p:spPr>
          <a:xfrm>
            <a:off x="577804" y="776128"/>
            <a:ext cx="1729961" cy="556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描述流程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1598AEA-1C63-4527-958C-5937EBAB7FA1}"/>
              </a:ext>
            </a:extLst>
          </p:cNvPr>
          <p:cNvSpPr/>
          <p:nvPr/>
        </p:nvSpPr>
        <p:spPr>
          <a:xfrm>
            <a:off x="577804" y="1659235"/>
            <a:ext cx="1187045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需求部门提请检验任务页面：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0730FD2-746D-4408-88A6-E13A0339CAB1}"/>
              </a:ext>
            </a:extLst>
          </p:cNvPr>
          <p:cNvSpPr/>
          <p:nvPr/>
        </p:nvSpPr>
        <p:spPr>
          <a:xfrm>
            <a:off x="577804" y="2244501"/>
            <a:ext cx="12645151" cy="58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创建任务页面设计</a:t>
            </a:r>
            <a:r>
              <a:rPr lang="zh-CN" altLang="en-US" sz="2400" dirty="0">
                <a:sym typeface="Wingdings" panose="05000000000000000000" pitchFamily="2" charset="2"/>
              </a:rPr>
              <a:t>（红色边框为必填项目）</a:t>
            </a:r>
            <a:endParaRPr lang="en-US" altLang="zh-CN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A2ED43A-7596-4509-ACA2-3BBE7E916A18}"/>
              </a:ext>
            </a:extLst>
          </p:cNvPr>
          <p:cNvSpPr/>
          <p:nvPr/>
        </p:nvSpPr>
        <p:spPr>
          <a:xfrm>
            <a:off x="5638800" y="3293268"/>
            <a:ext cx="10464800" cy="57531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4115279-F0D9-4472-AA40-F2BE9DF4EDDC}"/>
              </a:ext>
            </a:extLst>
          </p:cNvPr>
          <p:cNvSpPr/>
          <p:nvPr/>
        </p:nvSpPr>
        <p:spPr>
          <a:xfrm>
            <a:off x="7226300" y="3928268"/>
            <a:ext cx="3187700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52E9CF3-58C5-4746-A0EB-CF2D26E0E8D0}"/>
              </a:ext>
            </a:extLst>
          </p:cNvPr>
          <p:cNvSpPr txBox="1"/>
          <p:nvPr/>
        </p:nvSpPr>
        <p:spPr>
          <a:xfrm>
            <a:off x="5880100" y="3928268"/>
            <a:ext cx="144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任务编号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F64AFE9-121E-476F-9110-86915AE36E91}"/>
              </a:ext>
            </a:extLst>
          </p:cNvPr>
          <p:cNvSpPr txBox="1"/>
          <p:nvPr/>
        </p:nvSpPr>
        <p:spPr>
          <a:xfrm>
            <a:off x="6076950" y="4732536"/>
            <a:ext cx="144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零件号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7E73377D-3098-4A4E-9B2C-E19D8E77C3F1}"/>
              </a:ext>
            </a:extLst>
          </p:cNvPr>
          <p:cNvSpPr/>
          <p:nvPr/>
        </p:nvSpPr>
        <p:spPr>
          <a:xfrm>
            <a:off x="7226300" y="4701758"/>
            <a:ext cx="3187700" cy="46166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等腰三角形 16">
            <a:extLst>
              <a:ext uri="{FF2B5EF4-FFF2-40B4-BE49-F238E27FC236}">
                <a16:creationId xmlns:a16="http://schemas.microsoft.com/office/drawing/2014/main" id="{68E02AFA-6D5D-4C82-B66D-05EAAF1B02BD}"/>
              </a:ext>
            </a:extLst>
          </p:cNvPr>
          <p:cNvSpPr/>
          <p:nvPr/>
        </p:nvSpPr>
        <p:spPr>
          <a:xfrm rot="10800000">
            <a:off x="9906000" y="4761718"/>
            <a:ext cx="444500" cy="34174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13E5FBA0-A12E-4F0A-B7DC-A508E3C18833}"/>
              </a:ext>
            </a:extLst>
          </p:cNvPr>
          <p:cNvSpPr txBox="1"/>
          <p:nvPr/>
        </p:nvSpPr>
        <p:spPr>
          <a:xfrm>
            <a:off x="6307136" y="5580627"/>
            <a:ext cx="101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数量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FAA5D897-5226-4A20-845F-678E4A6AAABF}"/>
              </a:ext>
            </a:extLst>
          </p:cNvPr>
          <p:cNvSpPr/>
          <p:nvPr/>
        </p:nvSpPr>
        <p:spPr>
          <a:xfrm>
            <a:off x="7239000" y="5595253"/>
            <a:ext cx="3187700" cy="46166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E1E1458F-7288-4530-88DF-E6A1BD46B6FE}"/>
              </a:ext>
            </a:extLst>
          </p:cNvPr>
          <p:cNvSpPr txBox="1"/>
          <p:nvPr/>
        </p:nvSpPr>
        <p:spPr>
          <a:xfrm>
            <a:off x="10655300" y="4756217"/>
            <a:ext cx="144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零件名称</a:t>
            </a: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CA2F4305-3467-4ECC-B5E3-FA0A1A87EEB8}"/>
              </a:ext>
            </a:extLst>
          </p:cNvPr>
          <p:cNvSpPr/>
          <p:nvPr/>
        </p:nvSpPr>
        <p:spPr>
          <a:xfrm>
            <a:off x="12001500" y="4725439"/>
            <a:ext cx="3187700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0C81F409-EE3C-4A9A-BC50-B961D030C9D3}"/>
              </a:ext>
            </a:extLst>
          </p:cNvPr>
          <p:cNvSpPr txBox="1"/>
          <p:nvPr/>
        </p:nvSpPr>
        <p:spPr>
          <a:xfrm>
            <a:off x="6076950" y="6312975"/>
            <a:ext cx="101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要求完成时间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ACA0F633-7A0F-42D9-88E3-7950DF32EB90}"/>
              </a:ext>
            </a:extLst>
          </p:cNvPr>
          <p:cNvSpPr/>
          <p:nvPr/>
        </p:nvSpPr>
        <p:spPr>
          <a:xfrm>
            <a:off x="7226300" y="6436086"/>
            <a:ext cx="3187700" cy="46166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5EE51514-AF27-4AE7-BAFC-BA2D793F3D78}"/>
              </a:ext>
            </a:extLst>
          </p:cNvPr>
          <p:cNvSpPr/>
          <p:nvPr/>
        </p:nvSpPr>
        <p:spPr>
          <a:xfrm>
            <a:off x="7226300" y="7419614"/>
            <a:ext cx="8115300" cy="123305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28CA796-19D0-4D34-B555-7CED1E6DB7EB}"/>
              </a:ext>
            </a:extLst>
          </p:cNvPr>
          <p:cNvSpPr txBox="1"/>
          <p:nvPr/>
        </p:nvSpPr>
        <p:spPr>
          <a:xfrm>
            <a:off x="6096000" y="7353664"/>
            <a:ext cx="101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需求描述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36F6EF3-B1AB-4148-96D7-2ECA77477AFB}"/>
              </a:ext>
            </a:extLst>
          </p:cNvPr>
          <p:cNvSpPr/>
          <p:nvPr/>
        </p:nvSpPr>
        <p:spPr>
          <a:xfrm>
            <a:off x="664368" y="3329997"/>
            <a:ext cx="4633118" cy="55852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000" dirty="0"/>
              <a:t> 计划编号：自动生成，规则：</a:t>
            </a:r>
            <a:r>
              <a:rPr lang="en-US" altLang="zh-CN" sz="2000" dirty="0"/>
              <a:t>P-</a:t>
            </a:r>
            <a:r>
              <a:rPr lang="zh-CN" altLang="en-US" sz="2000" dirty="0"/>
              <a:t>零件号</a:t>
            </a:r>
            <a:r>
              <a:rPr lang="en-US" altLang="zh-CN" sz="2000" dirty="0"/>
              <a:t>-</a:t>
            </a:r>
            <a:r>
              <a:rPr lang="zh-CN" altLang="en-US" sz="2000" dirty="0"/>
              <a:t>（当前）日期</a:t>
            </a:r>
            <a:r>
              <a:rPr lang="en-US" altLang="zh-CN" sz="2000" dirty="0"/>
              <a:t>-</a:t>
            </a:r>
            <a:r>
              <a:rPr lang="zh-CN" altLang="en-US" sz="2000" dirty="0"/>
              <a:t>数量</a:t>
            </a:r>
            <a:endParaRPr lang="en-US" altLang="zh-CN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000" dirty="0"/>
              <a:t>零件号：下拉框选择，支持模糊过滤。</a:t>
            </a:r>
            <a:endParaRPr lang="en-US" altLang="zh-CN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000" dirty="0"/>
              <a:t>零件名称：选择零件号，自动带出零件名称。</a:t>
            </a:r>
            <a:endParaRPr lang="en-US" altLang="zh-CN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000" dirty="0"/>
              <a:t>数量：手填，正整数验证。</a:t>
            </a:r>
            <a:endParaRPr lang="en-US" altLang="zh-CN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000" dirty="0"/>
              <a:t>要求完成时间：提请部门希望完成测量的时间，使用时间控件，用户选择一个时间点。</a:t>
            </a:r>
            <a:endParaRPr lang="en-US" altLang="zh-CN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000" dirty="0"/>
              <a:t>选择任务优先级，取自配置表。</a:t>
            </a:r>
            <a:endParaRPr lang="en-US" altLang="zh-CN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000" dirty="0"/>
              <a:t>任务类型：分为计划任务、临时任务，取自配置表。</a:t>
            </a:r>
            <a:endParaRPr lang="en-US" altLang="zh-CN" sz="2000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9FA02A57-FD4C-434D-A4F4-9077CC4FB6AD}"/>
              </a:ext>
            </a:extLst>
          </p:cNvPr>
          <p:cNvSpPr txBox="1"/>
          <p:nvPr/>
        </p:nvSpPr>
        <p:spPr>
          <a:xfrm>
            <a:off x="10985500" y="5615253"/>
            <a:ext cx="101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优先级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42F56A60-3B1D-417A-A326-890B47433044}"/>
              </a:ext>
            </a:extLst>
          </p:cNvPr>
          <p:cNvSpPr/>
          <p:nvPr/>
        </p:nvSpPr>
        <p:spPr>
          <a:xfrm>
            <a:off x="12001500" y="5580627"/>
            <a:ext cx="3187700" cy="46166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等腰三角形 50">
            <a:extLst>
              <a:ext uri="{FF2B5EF4-FFF2-40B4-BE49-F238E27FC236}">
                <a16:creationId xmlns:a16="http://schemas.microsoft.com/office/drawing/2014/main" id="{E44661F0-BC60-4BC4-8323-2BC547DC7803}"/>
              </a:ext>
            </a:extLst>
          </p:cNvPr>
          <p:cNvSpPr/>
          <p:nvPr/>
        </p:nvSpPr>
        <p:spPr>
          <a:xfrm rot="10800000">
            <a:off x="14660564" y="5673620"/>
            <a:ext cx="444500" cy="34174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5C74E528-E37D-4C32-AF81-AD0E67A0BD6C}"/>
              </a:ext>
            </a:extLst>
          </p:cNvPr>
          <p:cNvSpPr txBox="1"/>
          <p:nvPr/>
        </p:nvSpPr>
        <p:spPr>
          <a:xfrm>
            <a:off x="10852150" y="6347330"/>
            <a:ext cx="101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任务类型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534E13F1-6A26-46F8-9AC7-362C775E3332}"/>
              </a:ext>
            </a:extLst>
          </p:cNvPr>
          <p:cNvSpPr/>
          <p:nvPr/>
        </p:nvSpPr>
        <p:spPr>
          <a:xfrm>
            <a:off x="12001500" y="6470441"/>
            <a:ext cx="3187700" cy="46166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等腰三角形 53">
            <a:extLst>
              <a:ext uri="{FF2B5EF4-FFF2-40B4-BE49-F238E27FC236}">
                <a16:creationId xmlns:a16="http://schemas.microsoft.com/office/drawing/2014/main" id="{FEADDFDF-B7CD-44AA-964E-4B69DDF6053D}"/>
              </a:ext>
            </a:extLst>
          </p:cNvPr>
          <p:cNvSpPr/>
          <p:nvPr/>
        </p:nvSpPr>
        <p:spPr>
          <a:xfrm rot="10800000">
            <a:off x="14645482" y="6546780"/>
            <a:ext cx="444500" cy="34174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66FE94E5-1A49-4FAE-9BFB-2472E9421BFE}"/>
              </a:ext>
            </a:extLst>
          </p:cNvPr>
          <p:cNvSpPr txBox="1"/>
          <p:nvPr/>
        </p:nvSpPr>
        <p:spPr>
          <a:xfrm>
            <a:off x="5875336" y="3395410"/>
            <a:ext cx="144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新建任务</a:t>
            </a:r>
          </a:p>
        </p:txBody>
      </p:sp>
    </p:spTree>
    <p:extLst>
      <p:ext uri="{BB962C8B-B14F-4D97-AF65-F5344CB8AC3E}">
        <p14:creationId xmlns:p14="http://schemas.microsoft.com/office/powerpoint/2010/main" val="1788646219"/>
      </p:ext>
    </p:extLst>
  </p:cSld>
  <p:clrMapOvr>
    <a:masterClrMapping/>
  </p:clrMapOvr>
  <p:transition spd="med">
    <p:pull dir="ru"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755387" y="3009900"/>
            <a:ext cx="6390127" cy="28422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6233309" y="4200196"/>
            <a:ext cx="3434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</a:rPr>
              <a:t>AGV</a:t>
            </a:r>
            <a:r>
              <a:rPr lang="zh-CN" altLang="en-US" sz="2400" dirty="0">
                <a:solidFill>
                  <a:schemeClr val="bg1"/>
                </a:solidFill>
              </a:rPr>
              <a:t>操作</a:t>
            </a:r>
          </a:p>
        </p:txBody>
      </p:sp>
    </p:spTree>
    <p:extLst>
      <p:ext uri="{BB962C8B-B14F-4D97-AF65-F5344CB8AC3E}">
        <p14:creationId xmlns:p14="http://schemas.microsoft.com/office/powerpoint/2010/main" val="2537860060"/>
      </p:ext>
    </p:extLst>
  </p:cSld>
  <p:clrMapOvr>
    <a:masterClrMapping/>
  </p:clrMapOvr>
  <p:transition spd="med">
    <p:pull dir="ru"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3C9084AB-921F-420B-B168-52B8F6DE1243}"/>
              </a:ext>
            </a:extLst>
          </p:cNvPr>
          <p:cNvSpPr/>
          <p:nvPr/>
        </p:nvSpPr>
        <p:spPr>
          <a:xfrm>
            <a:off x="792987" y="1663700"/>
            <a:ext cx="14853413" cy="8483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B5D9BFE-BE25-43D8-87A2-B3DCE596A141}"/>
              </a:ext>
            </a:extLst>
          </p:cNvPr>
          <p:cNvSpPr/>
          <p:nvPr/>
        </p:nvSpPr>
        <p:spPr>
          <a:xfrm>
            <a:off x="945387" y="1790701"/>
            <a:ext cx="1467613" cy="5969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任务操作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55E1DE2-FF7B-4C9E-95E4-A097F841748B}"/>
              </a:ext>
            </a:extLst>
          </p:cNvPr>
          <p:cNvSpPr/>
          <p:nvPr/>
        </p:nvSpPr>
        <p:spPr>
          <a:xfrm>
            <a:off x="2748787" y="1790701"/>
            <a:ext cx="1467613" cy="5969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检测执行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A83DE4E-F172-4010-B8A1-4BC56AC8D34A}"/>
              </a:ext>
            </a:extLst>
          </p:cNvPr>
          <p:cNvSpPr/>
          <p:nvPr/>
        </p:nvSpPr>
        <p:spPr>
          <a:xfrm>
            <a:off x="4552187" y="1790701"/>
            <a:ext cx="1467613" cy="5969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质量预警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9E0B131-6FAC-4307-8342-D2630AFDED5E}"/>
              </a:ext>
            </a:extLst>
          </p:cNvPr>
          <p:cNvSpPr/>
          <p:nvPr/>
        </p:nvSpPr>
        <p:spPr>
          <a:xfrm>
            <a:off x="14071600" y="1912373"/>
            <a:ext cx="1209540" cy="353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用户注销</a:t>
            </a:r>
            <a:endParaRPr lang="zh-CN" altLang="en-US" sz="24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0BB162E-BE6B-422D-B2F1-5547A789523D}"/>
              </a:ext>
            </a:extLst>
          </p:cNvPr>
          <p:cNvSpPr/>
          <p:nvPr/>
        </p:nvSpPr>
        <p:spPr>
          <a:xfrm>
            <a:off x="782820" y="901663"/>
            <a:ext cx="3674880" cy="55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AGV</a:t>
            </a:r>
            <a:r>
              <a:rPr lang="zh-CN" altLang="en-US" dirty="0"/>
              <a:t>等硬件操作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2BD5BF5-8F26-418A-91D9-7CF4688D441E}"/>
              </a:ext>
            </a:extLst>
          </p:cNvPr>
          <p:cNvSpPr/>
          <p:nvPr/>
        </p:nvSpPr>
        <p:spPr>
          <a:xfrm>
            <a:off x="6355587" y="1790701"/>
            <a:ext cx="1467613" cy="596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硬件操作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4CC02C2-D660-420B-B0FF-9C2D7F3782E0}"/>
              </a:ext>
            </a:extLst>
          </p:cNvPr>
          <p:cNvSpPr/>
          <p:nvPr/>
        </p:nvSpPr>
        <p:spPr>
          <a:xfrm>
            <a:off x="1958593" y="5013325"/>
            <a:ext cx="3296413" cy="34385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highlight>
                  <a:srgbClr val="DF751D"/>
                </a:highlight>
              </a:rPr>
              <a:t>呼叫</a:t>
            </a:r>
            <a:r>
              <a:rPr lang="en-US" altLang="zh-CN" sz="2000" dirty="0">
                <a:highlight>
                  <a:srgbClr val="DF751D"/>
                </a:highlight>
              </a:rPr>
              <a:t>AGV</a:t>
            </a:r>
            <a:endParaRPr lang="zh-CN" altLang="en-US" sz="2000" dirty="0">
              <a:highlight>
                <a:srgbClr val="DF751D"/>
              </a:highlight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C50DF76-5863-4F8A-8559-823C5E1B52DB}"/>
              </a:ext>
            </a:extLst>
          </p:cNvPr>
          <p:cNvSpPr/>
          <p:nvPr/>
        </p:nvSpPr>
        <p:spPr>
          <a:xfrm>
            <a:off x="6420612" y="5013325"/>
            <a:ext cx="3296413" cy="34385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highlight>
                  <a:srgbClr val="DF751D"/>
                </a:highlight>
              </a:rPr>
              <a:t>…………</a:t>
            </a:r>
            <a:endParaRPr lang="zh-CN" altLang="en-US" sz="2000" dirty="0">
              <a:highlight>
                <a:srgbClr val="DF751D"/>
              </a:highlight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EFDFC49-3263-462B-ADAF-6F172E06DA5B}"/>
              </a:ext>
            </a:extLst>
          </p:cNvPr>
          <p:cNvSpPr/>
          <p:nvPr/>
        </p:nvSpPr>
        <p:spPr>
          <a:xfrm>
            <a:off x="11088307" y="5020752"/>
            <a:ext cx="3296413" cy="34385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highlight>
                  <a:srgbClr val="DF751D"/>
                </a:highlight>
              </a:rPr>
              <a:t>………….</a:t>
            </a:r>
            <a:endParaRPr lang="zh-CN" altLang="en-US" sz="2000" dirty="0">
              <a:highlight>
                <a:srgbClr val="DF751D"/>
              </a:highlight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9D7B70F-3C21-462F-BF2E-5CA7D3F47B49}"/>
              </a:ext>
            </a:extLst>
          </p:cNvPr>
          <p:cNvSpPr/>
          <p:nvPr/>
        </p:nvSpPr>
        <p:spPr>
          <a:xfrm>
            <a:off x="3152283" y="5177850"/>
            <a:ext cx="90903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AGV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08652D6-C6AB-46D8-890A-15ABF265B14A}"/>
              </a:ext>
            </a:extLst>
          </p:cNvPr>
          <p:cNvSpPr/>
          <p:nvPr/>
        </p:nvSpPr>
        <p:spPr>
          <a:xfrm>
            <a:off x="7717140" y="5177850"/>
            <a:ext cx="90903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AGV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119BD78-3804-4762-831B-06B508CAA363}"/>
              </a:ext>
            </a:extLst>
          </p:cNvPr>
          <p:cNvSpPr/>
          <p:nvPr/>
        </p:nvSpPr>
        <p:spPr>
          <a:xfrm>
            <a:off x="12281997" y="5177850"/>
            <a:ext cx="90903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AGV</a:t>
            </a:r>
          </a:p>
        </p:txBody>
      </p:sp>
    </p:spTree>
    <p:extLst>
      <p:ext uri="{BB962C8B-B14F-4D97-AF65-F5344CB8AC3E}">
        <p14:creationId xmlns:p14="http://schemas.microsoft.com/office/powerpoint/2010/main" val="3130950105"/>
      </p:ext>
    </p:extLst>
  </p:cSld>
  <p:clrMapOvr>
    <a:masterClrMapping/>
  </p:clrMapOvr>
  <p:transition spd="med">
    <p:pull dir="ru"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755387" y="3009900"/>
            <a:ext cx="6390127" cy="28422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6233309" y="4200196"/>
            <a:ext cx="3434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设备状态数据</a:t>
            </a:r>
          </a:p>
        </p:txBody>
      </p:sp>
    </p:spTree>
    <p:extLst>
      <p:ext uri="{BB962C8B-B14F-4D97-AF65-F5344CB8AC3E}">
        <p14:creationId xmlns:p14="http://schemas.microsoft.com/office/powerpoint/2010/main" val="994297026"/>
      </p:ext>
    </p:extLst>
  </p:cSld>
  <p:clrMapOvr>
    <a:masterClrMapping/>
  </p:clrMapOvr>
  <p:transition spd="med">
    <p:pull dir="ru"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17A53B8-A1E5-4320-802E-374BA46320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3702" y="5229225"/>
            <a:ext cx="5804501" cy="135173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E5E26F1-446C-4D5D-AFD0-41E79374E263}"/>
              </a:ext>
            </a:extLst>
          </p:cNvPr>
          <p:cNvSpPr/>
          <p:nvPr/>
        </p:nvSpPr>
        <p:spPr>
          <a:xfrm>
            <a:off x="2338758" y="5079111"/>
            <a:ext cx="3043139" cy="1651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客户端</a:t>
            </a: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3A6A6F7F-76B2-46C0-876C-C81CBFA0DE85}"/>
              </a:ext>
            </a:extLst>
          </p:cNvPr>
          <p:cNvSpPr/>
          <p:nvPr/>
        </p:nvSpPr>
        <p:spPr>
          <a:xfrm>
            <a:off x="5904412" y="5656217"/>
            <a:ext cx="1020285" cy="4616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0D4AD39-FBE7-41A5-BF74-C7F9938F3C53}"/>
              </a:ext>
            </a:extLst>
          </p:cNvPr>
          <p:cNvSpPr/>
          <p:nvPr/>
        </p:nvSpPr>
        <p:spPr>
          <a:xfrm>
            <a:off x="782820" y="901663"/>
            <a:ext cx="2502608" cy="556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设备状态数据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F0F06C4-F72D-4F65-8DB9-F75D04C732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4697" y="2031575"/>
            <a:ext cx="4428310" cy="2068806"/>
          </a:xfrm>
          <a:prstGeom prst="rect">
            <a:avLst/>
          </a:prstGeom>
        </p:spPr>
      </p:pic>
      <p:sp>
        <p:nvSpPr>
          <p:cNvPr id="9" name="箭头: 右 8">
            <a:extLst>
              <a:ext uri="{FF2B5EF4-FFF2-40B4-BE49-F238E27FC236}">
                <a16:creationId xmlns:a16="http://schemas.microsoft.com/office/drawing/2014/main" id="{6B41A6A4-2C78-417B-9491-B2010C5A31A1}"/>
              </a:ext>
            </a:extLst>
          </p:cNvPr>
          <p:cNvSpPr/>
          <p:nvPr/>
        </p:nvSpPr>
        <p:spPr>
          <a:xfrm rot="16200000">
            <a:off x="8628709" y="4433970"/>
            <a:ext cx="1020285" cy="4616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FEE9C93-6E09-471A-BAF4-800B15DCAA1F}"/>
              </a:ext>
            </a:extLst>
          </p:cNvPr>
          <p:cNvSpPr/>
          <p:nvPr/>
        </p:nvSpPr>
        <p:spPr>
          <a:xfrm>
            <a:off x="8660194" y="1420989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看板</a:t>
            </a:r>
          </a:p>
        </p:txBody>
      </p:sp>
    </p:spTree>
    <p:extLst>
      <p:ext uri="{BB962C8B-B14F-4D97-AF65-F5344CB8AC3E}">
        <p14:creationId xmlns:p14="http://schemas.microsoft.com/office/powerpoint/2010/main" val="1060594521"/>
      </p:ext>
    </p:extLst>
  </p:cSld>
  <p:clrMapOvr>
    <a:masterClrMapping/>
  </p:clrMapOvr>
  <p:transition spd="med">
    <p:pull dir="ru"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755387" y="3009900"/>
            <a:ext cx="6390127" cy="28422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6233309" y="4200196"/>
            <a:ext cx="3434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相应</a:t>
            </a:r>
            <a:r>
              <a:rPr lang="en-US" altLang="zh-CN" sz="2400" dirty="0">
                <a:solidFill>
                  <a:schemeClr val="bg1"/>
                </a:solidFill>
              </a:rPr>
              <a:t>API</a:t>
            </a:r>
            <a:r>
              <a:rPr lang="zh-CN" altLang="en-US" sz="2400" dirty="0">
                <a:solidFill>
                  <a:schemeClr val="bg1"/>
                </a:solidFill>
              </a:rPr>
              <a:t>接口</a:t>
            </a:r>
          </a:p>
        </p:txBody>
      </p:sp>
    </p:spTree>
    <p:extLst>
      <p:ext uri="{BB962C8B-B14F-4D97-AF65-F5344CB8AC3E}">
        <p14:creationId xmlns:p14="http://schemas.microsoft.com/office/powerpoint/2010/main" val="3432413115"/>
      </p:ext>
    </p:extLst>
  </p:cSld>
  <p:clrMapOvr>
    <a:masterClrMapping/>
  </p:clrMapOvr>
  <p:transition spd="med">
    <p:pull dir="ru"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233309" y="4200196"/>
            <a:ext cx="3434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相应接口</a:t>
            </a:r>
          </a:p>
        </p:txBody>
      </p:sp>
      <p:graphicFrame>
        <p:nvGraphicFramePr>
          <p:cNvPr id="4" name="表格 5">
            <a:extLst>
              <a:ext uri="{FF2B5EF4-FFF2-40B4-BE49-F238E27FC236}">
                <a16:creationId xmlns:a16="http://schemas.microsoft.com/office/drawing/2014/main" id="{32D45BC7-0396-431B-8FF8-C7DF6C61D9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916565"/>
              </p:ext>
            </p:extLst>
          </p:nvPr>
        </p:nvGraphicFramePr>
        <p:xfrm>
          <a:off x="1185027" y="1790548"/>
          <a:ext cx="13973258" cy="704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3773">
                  <a:extLst>
                    <a:ext uri="{9D8B030D-6E8A-4147-A177-3AD203B41FA5}">
                      <a16:colId xmlns:a16="http://schemas.microsoft.com/office/drawing/2014/main" val="1324875738"/>
                    </a:ext>
                  </a:extLst>
                </a:gridCol>
                <a:gridCol w="2445585">
                  <a:extLst>
                    <a:ext uri="{9D8B030D-6E8A-4147-A177-3AD203B41FA5}">
                      <a16:colId xmlns:a16="http://schemas.microsoft.com/office/drawing/2014/main" val="3685457240"/>
                    </a:ext>
                  </a:extLst>
                </a:gridCol>
                <a:gridCol w="10883900">
                  <a:extLst>
                    <a:ext uri="{9D8B030D-6E8A-4147-A177-3AD203B41FA5}">
                      <a16:colId xmlns:a16="http://schemas.microsoft.com/office/drawing/2014/main" val="25255139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序号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接口名称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接口描述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3338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1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任务获取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客户端获取子任务清单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9224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任务更新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客户端更新子任务内容，例如调整检测平台、检验人员。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397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3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任务状态变更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客户端变更任务状态：挂起、取消、开始、继续、暂停、完成。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6385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4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用户操作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登录、注销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8929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5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0088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6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211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7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037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8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496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9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7757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10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0670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11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1155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12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99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13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5673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14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3610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15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363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16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4081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17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309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18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5147607"/>
                  </a:ext>
                </a:extLst>
              </a:tr>
            </a:tbl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4E94EBF1-5498-436E-94A4-9DB07CBD95DA}"/>
              </a:ext>
            </a:extLst>
          </p:cNvPr>
          <p:cNvSpPr/>
          <p:nvPr/>
        </p:nvSpPr>
        <p:spPr>
          <a:xfrm>
            <a:off x="782820" y="901663"/>
            <a:ext cx="3141480" cy="55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接口列表：</a:t>
            </a:r>
          </a:p>
        </p:txBody>
      </p:sp>
    </p:spTree>
    <p:extLst>
      <p:ext uri="{BB962C8B-B14F-4D97-AF65-F5344CB8AC3E}">
        <p14:creationId xmlns:p14="http://schemas.microsoft.com/office/powerpoint/2010/main" val="2538082853"/>
      </p:ext>
    </p:extLst>
  </p:cSld>
  <p:clrMapOvr>
    <a:masterClrMapping/>
  </p:clrMapOvr>
  <p:transition spd="med">
    <p:pull dir="ru"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755387" y="3009900"/>
            <a:ext cx="6390127" cy="28422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6233309" y="4200196"/>
            <a:ext cx="3434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大众</a:t>
            </a:r>
            <a:r>
              <a:rPr lang="en-US" altLang="zh-CN" sz="2400" dirty="0">
                <a:solidFill>
                  <a:schemeClr val="bg1"/>
                </a:solidFill>
              </a:rPr>
              <a:t>DMO</a:t>
            </a:r>
            <a:r>
              <a:rPr lang="zh-CN" altLang="en-US" sz="2400" dirty="0">
                <a:solidFill>
                  <a:schemeClr val="bg1"/>
                </a:solidFill>
              </a:rPr>
              <a:t>文件格式说明</a:t>
            </a:r>
          </a:p>
        </p:txBody>
      </p:sp>
    </p:spTree>
    <p:extLst>
      <p:ext uri="{BB962C8B-B14F-4D97-AF65-F5344CB8AC3E}">
        <p14:creationId xmlns:p14="http://schemas.microsoft.com/office/powerpoint/2010/main" val="1611877643"/>
      </p:ext>
    </p:extLst>
  </p:cSld>
  <p:clrMapOvr>
    <a:masterClrMapping/>
  </p:clrMapOvr>
  <p:transition spd="med">
    <p:pull dir="ru"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10D4AD39-FBE7-41A5-BF74-C7F9938F3C53}"/>
              </a:ext>
            </a:extLst>
          </p:cNvPr>
          <p:cNvSpPr/>
          <p:nvPr/>
        </p:nvSpPr>
        <p:spPr>
          <a:xfrm>
            <a:off x="782820" y="901663"/>
            <a:ext cx="4559889" cy="55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DMO</a:t>
            </a:r>
            <a:r>
              <a:rPr lang="zh-CN" altLang="en-US" dirty="0"/>
              <a:t>文件格式简述：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8B85F2C4-EB58-40D8-9F07-C106BCEC315B}"/>
              </a:ext>
            </a:extLst>
          </p:cNvPr>
          <p:cNvSpPr/>
          <p:nvPr/>
        </p:nvSpPr>
        <p:spPr>
          <a:xfrm>
            <a:off x="1161643" y="1750749"/>
            <a:ext cx="113525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DMO</a:t>
            </a:r>
            <a:r>
              <a:rPr lang="zh-CN" altLang="en-US" sz="2400" dirty="0"/>
              <a:t>文件一般分为</a:t>
            </a:r>
            <a:r>
              <a:rPr lang="en-US" altLang="zh-CN" sz="2400" dirty="0"/>
              <a:t>2</a:t>
            </a:r>
            <a:r>
              <a:rPr lang="zh-CN" altLang="en-US" sz="2400" dirty="0"/>
              <a:t>个部分：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5AE50E2-5E6B-4AE5-87BC-C150134D5596}"/>
              </a:ext>
            </a:extLst>
          </p:cNvPr>
          <p:cNvSpPr/>
          <p:nvPr/>
        </p:nvSpPr>
        <p:spPr>
          <a:xfrm>
            <a:off x="1805811" y="2372619"/>
            <a:ext cx="10708406" cy="11438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抬头部分：描述该零件的一些信息。</a:t>
            </a:r>
            <a:endParaRPr lang="en-US" altLang="zh-CN" sz="2400" dirty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测量信息部分：描述测量信息，包括以下两大类：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A69E915B-8811-4652-AD18-5E38D253D6D1}"/>
              </a:ext>
            </a:extLst>
          </p:cNvPr>
          <p:cNvSpPr/>
          <p:nvPr/>
        </p:nvSpPr>
        <p:spPr>
          <a:xfrm>
            <a:off x="2312793" y="3676663"/>
            <a:ext cx="10201424" cy="16978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坐标点：一般命名为</a:t>
            </a:r>
            <a:r>
              <a:rPr lang="en-US" altLang="zh-CN" sz="2400" dirty="0"/>
              <a:t>NL/NR, ML/MR</a:t>
            </a:r>
            <a:r>
              <a:rPr lang="zh-CN" altLang="en-US" sz="2400" dirty="0"/>
              <a:t>，其中</a:t>
            </a:r>
            <a:r>
              <a:rPr lang="en-US" altLang="zh-CN" sz="2400" dirty="0"/>
              <a:t>L</a:t>
            </a:r>
            <a:r>
              <a:rPr lang="zh-CN" altLang="en-US" sz="2400" dirty="0"/>
              <a:t>代表左，</a:t>
            </a:r>
            <a:r>
              <a:rPr lang="en-US" altLang="zh-CN" sz="2400" dirty="0"/>
              <a:t>R</a:t>
            </a:r>
            <a:r>
              <a:rPr lang="zh-CN" altLang="en-US" sz="2400" dirty="0"/>
              <a:t>代表右。</a:t>
            </a:r>
            <a:endParaRPr lang="en-US" altLang="zh-CN" sz="2400" dirty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功能尺寸：距离、轮廓度、对称等。其中距离部分的内容比较特殊，轮廓度、对称等部分的文件内容与坐标点格式一致。</a:t>
            </a:r>
          </a:p>
        </p:txBody>
      </p:sp>
    </p:spTree>
    <p:extLst>
      <p:ext uri="{BB962C8B-B14F-4D97-AF65-F5344CB8AC3E}">
        <p14:creationId xmlns:p14="http://schemas.microsoft.com/office/powerpoint/2010/main" val="1241216827"/>
      </p:ext>
    </p:extLst>
  </p:cSld>
  <p:clrMapOvr>
    <a:masterClrMapping/>
  </p:clrMapOvr>
  <p:transition spd="med">
    <p:pull dir="ru"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10D4AD39-FBE7-41A5-BF74-C7F9938F3C53}"/>
              </a:ext>
            </a:extLst>
          </p:cNvPr>
          <p:cNvSpPr/>
          <p:nvPr/>
        </p:nvSpPr>
        <p:spPr>
          <a:xfrm>
            <a:off x="782820" y="901663"/>
            <a:ext cx="2182449" cy="55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文件抬头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CAD8C58-A1B4-4F3A-AA6D-1A19EB713C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715" y="1936787"/>
            <a:ext cx="8238697" cy="735330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D6516881-24CA-4B02-9804-BF5693698D6A}"/>
              </a:ext>
            </a:extLst>
          </p:cNvPr>
          <p:cNvSpPr/>
          <p:nvPr/>
        </p:nvSpPr>
        <p:spPr>
          <a:xfrm>
            <a:off x="1933304" y="1936786"/>
            <a:ext cx="1619794" cy="44065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CC25394E-B20F-42B8-9396-BA117CE5F223}"/>
              </a:ext>
            </a:extLst>
          </p:cNvPr>
          <p:cNvCxnSpPr/>
          <p:nvPr/>
        </p:nvCxnSpPr>
        <p:spPr>
          <a:xfrm>
            <a:off x="3553098" y="2041289"/>
            <a:ext cx="6740433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55D3BEA1-8A64-4ECF-B807-B27ECB28EEE0}"/>
              </a:ext>
            </a:extLst>
          </p:cNvPr>
          <p:cNvSpPr txBox="1"/>
          <p:nvPr/>
        </p:nvSpPr>
        <p:spPr>
          <a:xfrm>
            <a:off x="9954401" y="4478051"/>
            <a:ext cx="5424437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零件号（</a:t>
            </a:r>
            <a:r>
              <a:rPr lang="en-US" altLang="zh-CN" dirty="0"/>
              <a:t>πWEB</a:t>
            </a:r>
            <a:r>
              <a:rPr lang="zh-CN" altLang="en-US" dirty="0"/>
              <a:t>用，暂不解析）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2F3E738D-3C57-4BDB-B9A7-67C3268FADCD}"/>
              </a:ext>
            </a:extLst>
          </p:cNvPr>
          <p:cNvSpPr/>
          <p:nvPr/>
        </p:nvSpPr>
        <p:spPr>
          <a:xfrm>
            <a:off x="922221" y="5725051"/>
            <a:ext cx="2398713" cy="68881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5D680C1C-997A-4BED-A407-27F6FB1D0226}"/>
              </a:ext>
            </a:extLst>
          </p:cNvPr>
          <p:cNvCxnSpPr>
            <a:cxnSpLocks/>
          </p:cNvCxnSpPr>
          <p:nvPr/>
        </p:nvCxnSpPr>
        <p:spPr>
          <a:xfrm flipV="1">
            <a:off x="3285427" y="3787358"/>
            <a:ext cx="6766559" cy="193769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339F5E8F-A696-424D-931B-3D1DDB50F2E3}"/>
              </a:ext>
            </a:extLst>
          </p:cNvPr>
          <p:cNvSpPr txBox="1"/>
          <p:nvPr/>
        </p:nvSpPr>
        <p:spPr>
          <a:xfrm>
            <a:off x="10177642" y="3509205"/>
            <a:ext cx="3237911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测量日期、时间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7A6203C8-3744-4AE9-BB28-E76DE2A7B956}"/>
              </a:ext>
            </a:extLst>
          </p:cNvPr>
          <p:cNvSpPr/>
          <p:nvPr/>
        </p:nvSpPr>
        <p:spPr>
          <a:xfrm>
            <a:off x="886713" y="6405481"/>
            <a:ext cx="3123583" cy="3162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8586B2FD-335F-4A92-8591-A7F30E2399A7}"/>
              </a:ext>
            </a:extLst>
          </p:cNvPr>
          <p:cNvCxnSpPr>
            <a:cxnSpLocks/>
          </p:cNvCxnSpPr>
          <p:nvPr/>
        </p:nvCxnSpPr>
        <p:spPr>
          <a:xfrm flipV="1">
            <a:off x="4010296" y="4756204"/>
            <a:ext cx="5852161" cy="185273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>
            <a:extLst>
              <a:ext uri="{FF2B5EF4-FFF2-40B4-BE49-F238E27FC236}">
                <a16:creationId xmlns:a16="http://schemas.microsoft.com/office/drawing/2014/main" id="{ADF95B89-7D31-4E53-90BE-5DC964FD77FF}"/>
              </a:ext>
            </a:extLst>
          </p:cNvPr>
          <p:cNvSpPr/>
          <p:nvPr/>
        </p:nvSpPr>
        <p:spPr>
          <a:xfrm>
            <a:off x="883032" y="6767073"/>
            <a:ext cx="3123583" cy="3162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5DAFB12-654B-4B67-8FCD-9D4C434C88E9}"/>
              </a:ext>
            </a:extLst>
          </p:cNvPr>
          <p:cNvSpPr/>
          <p:nvPr/>
        </p:nvSpPr>
        <p:spPr>
          <a:xfrm>
            <a:off x="883032" y="7116129"/>
            <a:ext cx="3123583" cy="3162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78F6D99A-0A96-4109-BCC9-B8E2DA757A5A}"/>
              </a:ext>
            </a:extLst>
          </p:cNvPr>
          <p:cNvCxnSpPr>
            <a:cxnSpLocks/>
          </p:cNvCxnSpPr>
          <p:nvPr/>
        </p:nvCxnSpPr>
        <p:spPr>
          <a:xfrm flipV="1">
            <a:off x="4006615" y="5408023"/>
            <a:ext cx="5967712" cy="151718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BF703EF3-FC11-4480-8E76-DCA7333C9BF9}"/>
              </a:ext>
            </a:extLst>
          </p:cNvPr>
          <p:cNvCxnSpPr>
            <a:cxnSpLocks/>
          </p:cNvCxnSpPr>
          <p:nvPr/>
        </p:nvCxnSpPr>
        <p:spPr>
          <a:xfrm flipV="1">
            <a:off x="4006615" y="6069457"/>
            <a:ext cx="5737560" cy="120481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>
            <a:extLst>
              <a:ext uri="{FF2B5EF4-FFF2-40B4-BE49-F238E27FC236}">
                <a16:creationId xmlns:a16="http://schemas.microsoft.com/office/drawing/2014/main" id="{598CDA10-889D-4594-B2F7-0632959488BD}"/>
              </a:ext>
            </a:extLst>
          </p:cNvPr>
          <p:cNvSpPr/>
          <p:nvPr/>
        </p:nvSpPr>
        <p:spPr>
          <a:xfrm>
            <a:off x="922221" y="8024438"/>
            <a:ext cx="3493025" cy="3162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28A55A8-D877-4A54-BD0D-2C95F98557E2}"/>
              </a:ext>
            </a:extLst>
          </p:cNvPr>
          <p:cNvSpPr txBox="1"/>
          <p:nvPr/>
        </p:nvSpPr>
        <p:spPr>
          <a:xfrm>
            <a:off x="10237316" y="1763136"/>
            <a:ext cx="2338252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零件号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7B3B174E-C6A5-460E-A022-F5177E9B1F0D}"/>
              </a:ext>
            </a:extLst>
          </p:cNvPr>
          <p:cNvSpPr txBox="1"/>
          <p:nvPr/>
        </p:nvSpPr>
        <p:spPr>
          <a:xfrm>
            <a:off x="9958540" y="5144546"/>
            <a:ext cx="4984315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车型（ </a:t>
            </a:r>
            <a:r>
              <a:rPr lang="en-US" altLang="zh-CN" dirty="0"/>
              <a:t>πWEB</a:t>
            </a:r>
            <a:r>
              <a:rPr lang="zh-CN" altLang="en-US" dirty="0"/>
              <a:t>用，暂不解析 ）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5020012-D9A6-47FF-B96A-477122026FB7}"/>
              </a:ext>
            </a:extLst>
          </p:cNvPr>
          <p:cNvSpPr txBox="1"/>
          <p:nvPr/>
        </p:nvSpPr>
        <p:spPr>
          <a:xfrm>
            <a:off x="9846600" y="5835240"/>
            <a:ext cx="4984315" cy="102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类型：</a:t>
            </a:r>
            <a:r>
              <a:rPr lang="en-US" altLang="zh-CN" dirty="0"/>
              <a:t>ZSB</a:t>
            </a:r>
            <a:r>
              <a:rPr lang="zh-CN" altLang="en-US" dirty="0"/>
              <a:t>总成，</a:t>
            </a:r>
            <a:r>
              <a:rPr lang="en-US" altLang="zh-CN" dirty="0"/>
              <a:t>ET</a:t>
            </a:r>
            <a:r>
              <a:rPr lang="zh-CN" altLang="en-US" dirty="0"/>
              <a:t>单件（ </a:t>
            </a:r>
            <a:r>
              <a:rPr lang="en-US" altLang="zh-CN" dirty="0"/>
              <a:t>πWEB</a:t>
            </a:r>
            <a:r>
              <a:rPr lang="zh-CN" altLang="en-US" dirty="0"/>
              <a:t>用，暂不解析 ）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4D85D756-E589-494D-8D6A-4E27F8D8A107}"/>
              </a:ext>
            </a:extLst>
          </p:cNvPr>
          <p:cNvSpPr/>
          <p:nvPr/>
        </p:nvSpPr>
        <p:spPr>
          <a:xfrm>
            <a:off x="922221" y="7412144"/>
            <a:ext cx="3075013" cy="3162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DBEFAD87-F5E1-413E-90A1-1B7C778DD9DC}"/>
              </a:ext>
            </a:extLst>
          </p:cNvPr>
          <p:cNvCxnSpPr>
            <a:cxnSpLocks/>
            <a:endCxn id="36" idx="1"/>
          </p:cNvCxnSpPr>
          <p:nvPr/>
        </p:nvCxnSpPr>
        <p:spPr>
          <a:xfrm flipV="1">
            <a:off x="3997234" y="7154253"/>
            <a:ext cx="5823605" cy="41367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0EB96FB7-EA4A-433D-BBD3-58947DC4F821}"/>
              </a:ext>
            </a:extLst>
          </p:cNvPr>
          <p:cNvSpPr txBox="1"/>
          <p:nvPr/>
        </p:nvSpPr>
        <p:spPr>
          <a:xfrm>
            <a:off x="9820839" y="6876100"/>
            <a:ext cx="6306929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德文零件名称（ </a:t>
            </a:r>
            <a:r>
              <a:rPr lang="en-US" altLang="zh-CN" dirty="0"/>
              <a:t>πWEB</a:t>
            </a:r>
            <a:r>
              <a:rPr lang="zh-CN" altLang="en-US" dirty="0"/>
              <a:t>用，暂不解析 ）</a:t>
            </a:r>
          </a:p>
        </p:txBody>
      </p: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1ED934A9-8023-492B-8BDF-DE38D881A839}"/>
              </a:ext>
            </a:extLst>
          </p:cNvPr>
          <p:cNvCxnSpPr>
            <a:cxnSpLocks/>
          </p:cNvCxnSpPr>
          <p:nvPr/>
        </p:nvCxnSpPr>
        <p:spPr>
          <a:xfrm>
            <a:off x="2743201" y="7894998"/>
            <a:ext cx="6714308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2CDF222C-A329-4170-91AA-F606792DEB51}"/>
              </a:ext>
            </a:extLst>
          </p:cNvPr>
          <p:cNvSpPr txBox="1"/>
          <p:nvPr/>
        </p:nvSpPr>
        <p:spPr>
          <a:xfrm>
            <a:off x="9744175" y="7633617"/>
            <a:ext cx="5823605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测点类型：</a:t>
            </a:r>
            <a:r>
              <a:rPr lang="en-US" altLang="zh-CN" dirty="0"/>
              <a:t>7</a:t>
            </a:r>
            <a:r>
              <a:rPr lang="zh-CN" altLang="en-US" dirty="0"/>
              <a:t>种</a:t>
            </a:r>
            <a:r>
              <a:rPr lang="en-US" altLang="zh-CN" dirty="0"/>
              <a:t>,</a:t>
            </a:r>
            <a:r>
              <a:rPr lang="zh-CN" altLang="en-US" dirty="0"/>
              <a:t>单件有，总成无。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86805DC7-EC47-4D0B-9713-BBC6C445E861}"/>
              </a:ext>
            </a:extLst>
          </p:cNvPr>
          <p:cNvSpPr/>
          <p:nvPr/>
        </p:nvSpPr>
        <p:spPr>
          <a:xfrm>
            <a:off x="922220" y="8357590"/>
            <a:ext cx="3493025" cy="3162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2D3B2491-261D-4014-9C94-4D8AD1E33A77}"/>
              </a:ext>
            </a:extLst>
          </p:cNvPr>
          <p:cNvCxnSpPr>
            <a:cxnSpLocks/>
          </p:cNvCxnSpPr>
          <p:nvPr/>
        </p:nvCxnSpPr>
        <p:spPr>
          <a:xfrm>
            <a:off x="4415245" y="8515728"/>
            <a:ext cx="6345488" cy="81765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BD590974-7CC6-4FEB-84BB-811CF92B5FDE}"/>
              </a:ext>
            </a:extLst>
          </p:cNvPr>
          <p:cNvSpPr txBox="1"/>
          <p:nvPr/>
        </p:nvSpPr>
        <p:spPr>
          <a:xfrm>
            <a:off x="10973761" y="9032933"/>
            <a:ext cx="2338252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零件序列号</a:t>
            </a:r>
          </a:p>
        </p:txBody>
      </p: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0796479D-9C9A-476B-AABF-060128EEA4FE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4415246" y="8182577"/>
            <a:ext cx="6309360" cy="53616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648E19E2-E13B-4E3B-A80D-EA081EC1F974}"/>
              </a:ext>
            </a:extLst>
          </p:cNvPr>
          <p:cNvSpPr txBox="1"/>
          <p:nvPr/>
        </p:nvSpPr>
        <p:spPr>
          <a:xfrm>
            <a:off x="10760733" y="8417161"/>
            <a:ext cx="4427140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测量设备：</a:t>
            </a:r>
            <a:r>
              <a:rPr lang="en-US" altLang="zh-CN" dirty="0"/>
              <a:t>ARM1~ARM12</a:t>
            </a:r>
            <a:endParaRPr lang="zh-CN" altLang="en-US" dirty="0"/>
          </a:p>
        </p:txBody>
      </p: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FE084EE1-695D-407B-8CCB-0CE9AEE4CB75}"/>
              </a:ext>
            </a:extLst>
          </p:cNvPr>
          <p:cNvCxnSpPr>
            <a:cxnSpLocks/>
          </p:cNvCxnSpPr>
          <p:nvPr/>
        </p:nvCxnSpPr>
        <p:spPr>
          <a:xfrm>
            <a:off x="3285427" y="8867730"/>
            <a:ext cx="6458748" cy="104308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0E71EAB0-DDA2-486E-8098-33A92D0205B2}"/>
              </a:ext>
            </a:extLst>
          </p:cNvPr>
          <p:cNvSpPr txBox="1"/>
          <p:nvPr/>
        </p:nvSpPr>
        <p:spPr>
          <a:xfrm>
            <a:off x="9685829" y="9648705"/>
            <a:ext cx="3441225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操作员，拼音缩写</a:t>
            </a:r>
          </a:p>
        </p:txBody>
      </p: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13F7202D-E8F5-4BD1-BD92-944FE4A62A3A}"/>
              </a:ext>
            </a:extLst>
          </p:cNvPr>
          <p:cNvCxnSpPr>
            <a:cxnSpLocks/>
          </p:cNvCxnSpPr>
          <p:nvPr/>
        </p:nvCxnSpPr>
        <p:spPr>
          <a:xfrm>
            <a:off x="2155609" y="9311086"/>
            <a:ext cx="1851006" cy="45781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>
            <a:extLst>
              <a:ext uri="{FF2B5EF4-FFF2-40B4-BE49-F238E27FC236}">
                <a16:creationId xmlns:a16="http://schemas.microsoft.com/office/drawing/2014/main" id="{07733DB7-6816-46DE-8CC1-5DC0E212ED2D}"/>
              </a:ext>
            </a:extLst>
          </p:cNvPr>
          <p:cNvSpPr txBox="1"/>
          <p:nvPr/>
        </p:nvSpPr>
        <p:spPr>
          <a:xfrm>
            <a:off x="4067074" y="9522076"/>
            <a:ext cx="2882365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工厂，天津</a:t>
            </a:r>
            <a:r>
              <a:rPr lang="en-US" altLang="zh-CN" dirty="0"/>
              <a:t>6</a:t>
            </a:r>
            <a:r>
              <a:rPr lang="zh-CN" altLang="en-US" dirty="0"/>
              <a:t>厂</a:t>
            </a:r>
          </a:p>
        </p:txBody>
      </p:sp>
    </p:spTree>
    <p:extLst>
      <p:ext uri="{BB962C8B-B14F-4D97-AF65-F5344CB8AC3E}">
        <p14:creationId xmlns:p14="http://schemas.microsoft.com/office/powerpoint/2010/main" val="3528611777"/>
      </p:ext>
    </p:extLst>
  </p:cSld>
  <p:clrMapOvr>
    <a:masterClrMapping/>
  </p:clrMapOvr>
  <p:transition spd="med">
    <p:pull dir="ru"/>
  </p:transition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10D4AD39-FBE7-41A5-BF74-C7F9938F3C53}"/>
              </a:ext>
            </a:extLst>
          </p:cNvPr>
          <p:cNvSpPr/>
          <p:nvPr/>
        </p:nvSpPr>
        <p:spPr>
          <a:xfrm>
            <a:off x="782819" y="858493"/>
            <a:ext cx="2509020" cy="556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坐标点：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C4533AD-3A13-4402-AB10-26003A5EA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819" y="3056163"/>
            <a:ext cx="10247931" cy="4023905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F80945B9-D706-462E-9BC1-A4E3F2F5B2B5}"/>
              </a:ext>
            </a:extLst>
          </p:cNvPr>
          <p:cNvSpPr/>
          <p:nvPr/>
        </p:nvSpPr>
        <p:spPr>
          <a:xfrm>
            <a:off x="782819" y="3966038"/>
            <a:ext cx="9314770" cy="63208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9FCE1B52-315B-4D6A-B3FA-DEFD3BC7A9BF}"/>
              </a:ext>
            </a:extLst>
          </p:cNvPr>
          <p:cNvCxnSpPr>
            <a:cxnSpLocks/>
          </p:cNvCxnSpPr>
          <p:nvPr/>
        </p:nvCxnSpPr>
        <p:spPr>
          <a:xfrm>
            <a:off x="10115784" y="4259440"/>
            <a:ext cx="2121875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4AFCC515-6F44-454A-B236-D76964825CFA}"/>
              </a:ext>
            </a:extLst>
          </p:cNvPr>
          <p:cNvSpPr txBox="1"/>
          <p:nvPr/>
        </p:nvSpPr>
        <p:spPr>
          <a:xfrm>
            <a:off x="12255854" y="3945230"/>
            <a:ext cx="3406512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每个方向的理论值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82A9744-F2A5-4E4A-9D87-0ACA74601045}"/>
              </a:ext>
            </a:extLst>
          </p:cNvPr>
          <p:cNvSpPr/>
          <p:nvPr/>
        </p:nvSpPr>
        <p:spPr>
          <a:xfrm>
            <a:off x="782819" y="4644629"/>
            <a:ext cx="9314770" cy="8633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4DC4E812-FA9D-41A9-9EC0-93D9149BA76F}"/>
              </a:ext>
            </a:extLst>
          </p:cNvPr>
          <p:cNvCxnSpPr>
            <a:cxnSpLocks/>
          </p:cNvCxnSpPr>
          <p:nvPr/>
        </p:nvCxnSpPr>
        <p:spPr>
          <a:xfrm>
            <a:off x="10097589" y="5006558"/>
            <a:ext cx="2121875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91BBED0D-CACD-474E-99BC-6AD078F2DE7A}"/>
              </a:ext>
            </a:extLst>
          </p:cNvPr>
          <p:cNvSpPr txBox="1"/>
          <p:nvPr/>
        </p:nvSpPr>
        <p:spPr>
          <a:xfrm>
            <a:off x="12219463" y="4728405"/>
            <a:ext cx="3129393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每个方向的公差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186FD4B-0D11-4F53-8649-63EA263DF340}"/>
              </a:ext>
            </a:extLst>
          </p:cNvPr>
          <p:cNvSpPr/>
          <p:nvPr/>
        </p:nvSpPr>
        <p:spPr>
          <a:xfrm>
            <a:off x="782819" y="6117594"/>
            <a:ext cx="9314770" cy="96247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CB6C6335-3EF2-40BF-897C-763EA43B1DCE}"/>
              </a:ext>
            </a:extLst>
          </p:cNvPr>
          <p:cNvCxnSpPr>
            <a:cxnSpLocks/>
          </p:cNvCxnSpPr>
          <p:nvPr/>
        </p:nvCxnSpPr>
        <p:spPr>
          <a:xfrm>
            <a:off x="10097589" y="6639416"/>
            <a:ext cx="2121875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4C0B107E-8267-4E8A-AF6C-B32A61346624}"/>
              </a:ext>
            </a:extLst>
          </p:cNvPr>
          <p:cNvSpPr txBox="1"/>
          <p:nvPr/>
        </p:nvSpPr>
        <p:spPr>
          <a:xfrm>
            <a:off x="12219464" y="6320678"/>
            <a:ext cx="2338252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偏差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2B554FE-B210-4F2A-8454-EBEB78D52C3D}"/>
              </a:ext>
            </a:extLst>
          </p:cNvPr>
          <p:cNvSpPr txBox="1"/>
          <p:nvPr/>
        </p:nvSpPr>
        <p:spPr>
          <a:xfrm>
            <a:off x="3710245" y="2229566"/>
            <a:ext cx="7838857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点名称：</a:t>
            </a:r>
            <a:r>
              <a:rPr lang="en-US" altLang="zh-CN" dirty="0"/>
              <a:t>NL/NR, ML/MR </a:t>
            </a:r>
            <a:r>
              <a:rPr lang="zh-CN" altLang="en-US" dirty="0"/>
              <a:t>， </a:t>
            </a:r>
            <a:r>
              <a:rPr lang="en-US" altLang="zh-CN" dirty="0"/>
              <a:t>L</a:t>
            </a:r>
            <a:r>
              <a:rPr lang="zh-CN" altLang="en-US" dirty="0"/>
              <a:t>代表左，</a:t>
            </a:r>
            <a:r>
              <a:rPr lang="en-US" altLang="zh-CN" dirty="0"/>
              <a:t>R</a:t>
            </a:r>
            <a:r>
              <a:rPr lang="zh-CN" altLang="en-US" dirty="0"/>
              <a:t>代表右。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62772FF9-3711-4DCC-B94C-688D9D9275D1}"/>
              </a:ext>
            </a:extLst>
          </p:cNvPr>
          <p:cNvCxnSpPr>
            <a:cxnSpLocks/>
          </p:cNvCxnSpPr>
          <p:nvPr/>
        </p:nvCxnSpPr>
        <p:spPr>
          <a:xfrm flipV="1">
            <a:off x="1987355" y="2135810"/>
            <a:ext cx="1448176" cy="189922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7DD4EDC6-2E5B-4416-B39C-4014A516D55B}"/>
              </a:ext>
            </a:extLst>
          </p:cNvPr>
          <p:cNvSpPr txBox="1"/>
          <p:nvPr/>
        </p:nvSpPr>
        <p:spPr>
          <a:xfrm>
            <a:off x="2922308" y="1537499"/>
            <a:ext cx="7838857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</a:t>
            </a:r>
            <a:r>
              <a:rPr lang="zh-CN" altLang="en-US" dirty="0"/>
              <a:t>，代表理论值部分，也就是检验计划的内容</a:t>
            </a:r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235D36F2-D696-4A94-AD78-9A1730E20E8D}"/>
              </a:ext>
            </a:extLst>
          </p:cNvPr>
          <p:cNvCxnSpPr>
            <a:cxnSpLocks/>
          </p:cNvCxnSpPr>
          <p:nvPr/>
        </p:nvCxnSpPr>
        <p:spPr>
          <a:xfrm flipV="1">
            <a:off x="2922308" y="2814816"/>
            <a:ext cx="1059527" cy="135070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542818E6-8D74-42D2-9250-EFD1BBD13372}"/>
              </a:ext>
            </a:extLst>
          </p:cNvPr>
          <p:cNvCxnSpPr>
            <a:cxnSpLocks/>
          </p:cNvCxnSpPr>
          <p:nvPr/>
        </p:nvCxnSpPr>
        <p:spPr>
          <a:xfrm flipV="1">
            <a:off x="2129246" y="3326672"/>
            <a:ext cx="2347992" cy="234972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3624E57C-F63F-4C7C-91E9-841B039E65BE}"/>
              </a:ext>
            </a:extLst>
          </p:cNvPr>
          <p:cNvSpPr txBox="1"/>
          <p:nvPr/>
        </p:nvSpPr>
        <p:spPr>
          <a:xfrm>
            <a:off x="4398802" y="2947068"/>
            <a:ext cx="7838857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FA</a:t>
            </a:r>
            <a:r>
              <a:rPr lang="zh-CN" altLang="en-US" dirty="0"/>
              <a:t>，实测值部分</a:t>
            </a:r>
          </a:p>
        </p:txBody>
      </p: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E2B47BD0-8608-41FD-B38D-40D4C39E4061}"/>
              </a:ext>
            </a:extLst>
          </p:cNvPr>
          <p:cNvCxnSpPr>
            <a:cxnSpLocks/>
          </p:cNvCxnSpPr>
          <p:nvPr/>
        </p:nvCxnSpPr>
        <p:spPr>
          <a:xfrm>
            <a:off x="7354389" y="5968856"/>
            <a:ext cx="6021977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40D7BEDE-A773-467C-83E2-165F5C17E9C1}"/>
              </a:ext>
            </a:extLst>
          </p:cNvPr>
          <p:cNvSpPr txBox="1"/>
          <p:nvPr/>
        </p:nvSpPr>
        <p:spPr>
          <a:xfrm>
            <a:off x="13460430" y="5607454"/>
            <a:ext cx="2286000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实际坐标点</a:t>
            </a:r>
          </a:p>
        </p:txBody>
      </p: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39BF6021-0106-4E3F-A904-0DB4CAADE79C}"/>
              </a:ext>
            </a:extLst>
          </p:cNvPr>
          <p:cNvCxnSpPr>
            <a:cxnSpLocks/>
          </p:cNvCxnSpPr>
          <p:nvPr/>
        </p:nvCxnSpPr>
        <p:spPr>
          <a:xfrm flipV="1">
            <a:off x="7354389" y="3246728"/>
            <a:ext cx="2885091" cy="1082784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89EB9114-80D6-4040-807F-ECC9C9439141}"/>
              </a:ext>
            </a:extLst>
          </p:cNvPr>
          <p:cNvSpPr txBox="1"/>
          <p:nvPr/>
        </p:nvSpPr>
        <p:spPr>
          <a:xfrm>
            <a:off x="10211412" y="2942790"/>
            <a:ext cx="4614931" cy="102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逗号分隔的分别是</a:t>
            </a:r>
            <a:r>
              <a:rPr lang="en-US" altLang="zh-CN" dirty="0"/>
              <a:t>X,Y,Z,I,J,K,</a:t>
            </a:r>
            <a:r>
              <a:rPr lang="zh-CN" altLang="en-US" dirty="0"/>
              <a:t>只取</a:t>
            </a:r>
            <a:r>
              <a:rPr lang="en-US" altLang="zh-CN" dirty="0"/>
              <a:t>X,Y,Z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5794084"/>
      </p:ext>
    </p:extLst>
  </p:cSld>
  <p:clrMapOvr>
    <a:masterClrMapping/>
  </p:clrMapOvr>
  <p:transition spd="med">
    <p:pull dir="r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矩形 258">
            <a:extLst>
              <a:ext uri="{FF2B5EF4-FFF2-40B4-BE49-F238E27FC236}">
                <a16:creationId xmlns:a16="http://schemas.microsoft.com/office/drawing/2014/main" id="{AE702DCE-71A2-43F2-9D06-AAD9F0A0CB34}"/>
              </a:ext>
            </a:extLst>
          </p:cNvPr>
          <p:cNvSpPr/>
          <p:nvPr/>
        </p:nvSpPr>
        <p:spPr>
          <a:xfrm>
            <a:off x="577804" y="776128"/>
            <a:ext cx="1729961" cy="556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描述流程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1598AEA-1C63-4527-958C-5937EBAB7FA1}"/>
              </a:ext>
            </a:extLst>
          </p:cNvPr>
          <p:cNvSpPr/>
          <p:nvPr/>
        </p:nvSpPr>
        <p:spPr>
          <a:xfrm>
            <a:off x="450364" y="1587273"/>
            <a:ext cx="1187045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需求部门提请检验任务页面：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0730FD2-746D-4408-88A6-E13A0339CAB1}"/>
              </a:ext>
            </a:extLst>
          </p:cNvPr>
          <p:cNvSpPr/>
          <p:nvPr/>
        </p:nvSpPr>
        <p:spPr>
          <a:xfrm>
            <a:off x="450364" y="2172539"/>
            <a:ext cx="12645151" cy="58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编辑任务页面设计</a:t>
            </a:r>
            <a:r>
              <a:rPr lang="zh-CN" altLang="en-US" sz="2400" dirty="0">
                <a:sym typeface="Wingdings" panose="05000000000000000000" pitchFamily="2" charset="2"/>
              </a:rPr>
              <a:t>（字段描述与新增任务页面一致）</a:t>
            </a:r>
            <a:endParaRPr lang="en-US" altLang="zh-CN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6C9A22B6-98CC-4D2F-82BD-FE992965D576}"/>
              </a:ext>
            </a:extLst>
          </p:cNvPr>
          <p:cNvSpPr/>
          <p:nvPr/>
        </p:nvSpPr>
        <p:spPr>
          <a:xfrm>
            <a:off x="450364" y="2918235"/>
            <a:ext cx="12645151" cy="58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任务列表：</a:t>
            </a:r>
            <a:endParaRPr lang="en-US" altLang="zh-CN" sz="2400" dirty="0"/>
          </a:p>
        </p:txBody>
      </p:sp>
      <p:graphicFrame>
        <p:nvGraphicFramePr>
          <p:cNvPr id="29" name="表格 5">
            <a:extLst>
              <a:ext uri="{FF2B5EF4-FFF2-40B4-BE49-F238E27FC236}">
                <a16:creationId xmlns:a16="http://schemas.microsoft.com/office/drawing/2014/main" id="{EA94C53F-FFA8-435C-8567-733405798A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8406605"/>
              </p:ext>
            </p:extLst>
          </p:nvPr>
        </p:nvGraphicFramePr>
        <p:xfrm>
          <a:off x="878253" y="4737331"/>
          <a:ext cx="14230395" cy="2108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1141">
                  <a:extLst>
                    <a:ext uri="{9D8B030D-6E8A-4147-A177-3AD203B41FA5}">
                      <a16:colId xmlns:a16="http://schemas.microsoft.com/office/drawing/2014/main" val="1324875738"/>
                    </a:ext>
                  </a:extLst>
                </a:gridCol>
                <a:gridCol w="1885623">
                  <a:extLst>
                    <a:ext uri="{9D8B030D-6E8A-4147-A177-3AD203B41FA5}">
                      <a16:colId xmlns:a16="http://schemas.microsoft.com/office/drawing/2014/main" val="3363151331"/>
                    </a:ext>
                  </a:extLst>
                </a:gridCol>
                <a:gridCol w="1536434">
                  <a:extLst>
                    <a:ext uri="{9D8B030D-6E8A-4147-A177-3AD203B41FA5}">
                      <a16:colId xmlns:a16="http://schemas.microsoft.com/office/drawing/2014/main" val="518282287"/>
                    </a:ext>
                  </a:extLst>
                </a:gridCol>
                <a:gridCol w="1536434">
                  <a:extLst>
                    <a:ext uri="{9D8B030D-6E8A-4147-A177-3AD203B41FA5}">
                      <a16:colId xmlns:a16="http://schemas.microsoft.com/office/drawing/2014/main" val="2791229489"/>
                    </a:ext>
                  </a:extLst>
                </a:gridCol>
                <a:gridCol w="2549083">
                  <a:extLst>
                    <a:ext uri="{9D8B030D-6E8A-4147-A177-3AD203B41FA5}">
                      <a16:colId xmlns:a16="http://schemas.microsoft.com/office/drawing/2014/main" val="600527010"/>
                    </a:ext>
                  </a:extLst>
                </a:gridCol>
                <a:gridCol w="1099948">
                  <a:extLst>
                    <a:ext uri="{9D8B030D-6E8A-4147-A177-3AD203B41FA5}">
                      <a16:colId xmlns:a16="http://schemas.microsoft.com/office/drawing/2014/main" val="1269612134"/>
                    </a:ext>
                  </a:extLst>
                </a:gridCol>
                <a:gridCol w="1187244">
                  <a:extLst>
                    <a:ext uri="{9D8B030D-6E8A-4147-A177-3AD203B41FA5}">
                      <a16:colId xmlns:a16="http://schemas.microsoft.com/office/drawing/2014/main" val="3270247436"/>
                    </a:ext>
                  </a:extLst>
                </a:gridCol>
                <a:gridCol w="1187244">
                  <a:extLst>
                    <a:ext uri="{9D8B030D-6E8A-4147-A177-3AD203B41FA5}">
                      <a16:colId xmlns:a16="http://schemas.microsoft.com/office/drawing/2014/main" val="1710632205"/>
                    </a:ext>
                  </a:extLst>
                </a:gridCol>
                <a:gridCol w="1187244">
                  <a:extLst>
                    <a:ext uri="{9D8B030D-6E8A-4147-A177-3AD203B41FA5}">
                      <a16:colId xmlns:a16="http://schemas.microsoft.com/office/drawing/2014/main" val="37117331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计划编号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零件号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零件名称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数量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要求完成时间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状态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任务类型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优先级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需求描述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3338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P-DNFHG8876-20191102-1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DNFHG8876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右侧围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2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新建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计划检测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L4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9224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P-SNGHFND00-20191102-2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SNGHFND00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底板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1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16:00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新建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临时检测需求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L3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7600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P-KGJHNTUGJJ-20191102-6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DNFHG8876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前盖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1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2019.10.21 21:00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新建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25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/>
                        <a:t>临时检测需求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L1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436991"/>
                  </a:ext>
                </a:extLst>
              </a:tr>
            </a:tbl>
          </a:graphicData>
        </a:graphic>
      </p:graphicFrame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0F62AEB9-6278-4800-B45D-F9A27B58974E}"/>
              </a:ext>
            </a:extLst>
          </p:cNvPr>
          <p:cNvCxnSpPr>
            <a:cxnSpLocks/>
          </p:cNvCxnSpPr>
          <p:nvPr/>
        </p:nvCxnSpPr>
        <p:spPr>
          <a:xfrm flipH="1">
            <a:off x="7239000" y="5359400"/>
            <a:ext cx="3378200" cy="1841500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>
            <a:extLst>
              <a:ext uri="{FF2B5EF4-FFF2-40B4-BE49-F238E27FC236}">
                <a16:creationId xmlns:a16="http://schemas.microsoft.com/office/drawing/2014/main" id="{2A52A65C-1367-4775-8BAC-AEADB9B53875}"/>
              </a:ext>
            </a:extLst>
          </p:cNvPr>
          <p:cNvSpPr/>
          <p:nvPr/>
        </p:nvSpPr>
        <p:spPr>
          <a:xfrm>
            <a:off x="1300765" y="7036851"/>
            <a:ext cx="6687535" cy="58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提请人新建任务后，任务状态为“新建”状态</a:t>
            </a:r>
            <a:endParaRPr lang="en-US" altLang="zh-CN" sz="2400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30AEF336-227E-440A-9BCE-2808F9C5920D}"/>
              </a:ext>
            </a:extLst>
          </p:cNvPr>
          <p:cNvSpPr/>
          <p:nvPr/>
        </p:nvSpPr>
        <p:spPr>
          <a:xfrm>
            <a:off x="586507" y="7973358"/>
            <a:ext cx="10030694" cy="11438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删除任务功能。只能删除“新建”、“拒绝”状态的任务，即，如果任务被检测单位接收，不允许删除（物理删除）</a:t>
            </a:r>
            <a:endParaRPr lang="en-US" altLang="zh-CN" sz="2400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62DA8EA8-6ED5-4DEB-B165-0E49A2FD40AD}"/>
              </a:ext>
            </a:extLst>
          </p:cNvPr>
          <p:cNvSpPr/>
          <p:nvPr/>
        </p:nvSpPr>
        <p:spPr>
          <a:xfrm>
            <a:off x="586506" y="9110402"/>
            <a:ext cx="12645151" cy="58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针对零件号、零件名称、状态、计划类型、优先级作为筛选条件。</a:t>
            </a:r>
            <a:endParaRPr lang="en-US" altLang="zh-CN" sz="2400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EBDA86BD-4ABE-451A-9E55-EEB369906BC2}"/>
              </a:ext>
            </a:extLst>
          </p:cNvPr>
          <p:cNvSpPr/>
          <p:nvPr/>
        </p:nvSpPr>
        <p:spPr>
          <a:xfrm>
            <a:off x="244906" y="4737331"/>
            <a:ext cx="587322" cy="21127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复选框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1EAE4E97-0D47-4C3E-BC84-86AD06F2D3E2}"/>
              </a:ext>
            </a:extLst>
          </p:cNvPr>
          <p:cNvSpPr/>
          <p:nvPr/>
        </p:nvSpPr>
        <p:spPr>
          <a:xfrm>
            <a:off x="244906" y="3781677"/>
            <a:ext cx="14863742" cy="7643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过滤条件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26659372"/>
      </p:ext>
    </p:extLst>
  </p:cSld>
  <p:clrMapOvr>
    <a:masterClrMapping/>
  </p:clrMapOvr>
  <p:transition spd="med">
    <p:pull dir="ru"/>
  </p:transition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10D4AD39-FBE7-41A5-BF74-C7F9938F3C53}"/>
              </a:ext>
            </a:extLst>
          </p:cNvPr>
          <p:cNvSpPr/>
          <p:nvPr/>
        </p:nvSpPr>
        <p:spPr>
          <a:xfrm>
            <a:off x="782820" y="901663"/>
            <a:ext cx="957313" cy="556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距离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0619943-BA63-4518-9E16-1C777D206D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156" y="3205856"/>
            <a:ext cx="10250898" cy="3065689"/>
          </a:xfrm>
          <a:prstGeom prst="rect">
            <a:avLst/>
          </a:prstGeom>
        </p:spPr>
      </p:pic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522A4763-678F-4213-BEE9-B1DCF7300521}"/>
              </a:ext>
            </a:extLst>
          </p:cNvPr>
          <p:cNvCxnSpPr>
            <a:cxnSpLocks/>
          </p:cNvCxnSpPr>
          <p:nvPr/>
        </p:nvCxnSpPr>
        <p:spPr>
          <a:xfrm flipV="1">
            <a:off x="8811972" y="2320029"/>
            <a:ext cx="1743734" cy="80511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9D5438B7-BC76-4E78-9549-7ACE5B92FF25}"/>
              </a:ext>
            </a:extLst>
          </p:cNvPr>
          <p:cNvSpPr txBox="1"/>
          <p:nvPr/>
        </p:nvSpPr>
        <p:spPr>
          <a:xfrm>
            <a:off x="9287692" y="1877544"/>
            <a:ext cx="6272802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功能尺寸：一般是开头，即</a:t>
            </a:r>
            <a:r>
              <a:rPr lang="en-US" altLang="zh-CN" dirty="0"/>
              <a:t>F???? </a:t>
            </a:r>
            <a:endParaRPr lang="zh-CN" altLang="en-US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B97E5A3F-6F04-4570-B664-5656531106E5}"/>
              </a:ext>
            </a:extLst>
          </p:cNvPr>
          <p:cNvSpPr/>
          <p:nvPr/>
        </p:nvSpPr>
        <p:spPr>
          <a:xfrm>
            <a:off x="7192178" y="3097638"/>
            <a:ext cx="1619794" cy="44065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BB10BD6E-A2AE-4620-9305-2CF6869D8602}"/>
              </a:ext>
            </a:extLst>
          </p:cNvPr>
          <p:cNvSpPr/>
          <p:nvPr/>
        </p:nvSpPr>
        <p:spPr>
          <a:xfrm>
            <a:off x="911156" y="3538291"/>
            <a:ext cx="8938238" cy="6655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EB1DF058-08C8-42B7-81FF-5FD17C880933}"/>
              </a:ext>
            </a:extLst>
          </p:cNvPr>
          <p:cNvCxnSpPr>
            <a:cxnSpLocks/>
          </p:cNvCxnSpPr>
          <p:nvPr/>
        </p:nvCxnSpPr>
        <p:spPr>
          <a:xfrm>
            <a:off x="9849394" y="3871041"/>
            <a:ext cx="1541417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234B649A-B665-4738-8EFF-5B33F0B1A5C5}"/>
              </a:ext>
            </a:extLst>
          </p:cNvPr>
          <p:cNvSpPr txBox="1"/>
          <p:nvPr/>
        </p:nvSpPr>
        <p:spPr>
          <a:xfrm>
            <a:off x="11426970" y="3538291"/>
            <a:ext cx="4509716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参与运算点信息，不解析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79648214-B457-4EED-AAB0-B5ACA5EC7BAC}"/>
              </a:ext>
            </a:extLst>
          </p:cNvPr>
          <p:cNvSpPr/>
          <p:nvPr/>
        </p:nvSpPr>
        <p:spPr>
          <a:xfrm>
            <a:off x="911156" y="4244452"/>
            <a:ext cx="8938238" cy="3309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B4E230D7-C72B-4604-977F-101B5A5DEFF3}"/>
              </a:ext>
            </a:extLst>
          </p:cNvPr>
          <p:cNvCxnSpPr>
            <a:cxnSpLocks/>
          </p:cNvCxnSpPr>
          <p:nvPr/>
        </p:nvCxnSpPr>
        <p:spPr>
          <a:xfrm>
            <a:off x="9885553" y="4437246"/>
            <a:ext cx="1871018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FBA4024D-126F-4423-832F-826B1EB6D890}"/>
              </a:ext>
            </a:extLst>
          </p:cNvPr>
          <p:cNvSpPr txBox="1"/>
          <p:nvPr/>
        </p:nvSpPr>
        <p:spPr>
          <a:xfrm>
            <a:off x="11756571" y="4149194"/>
            <a:ext cx="3412733" cy="102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理论评价信息，公差，基准值信息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FD2398EC-B4F5-4D09-9AAF-A43F63970345}"/>
              </a:ext>
            </a:extLst>
          </p:cNvPr>
          <p:cNvSpPr/>
          <p:nvPr/>
        </p:nvSpPr>
        <p:spPr>
          <a:xfrm>
            <a:off x="911155" y="4616061"/>
            <a:ext cx="10250897" cy="16554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7D9681BB-2D19-465D-B0DC-BA4A287DC362}"/>
              </a:ext>
            </a:extLst>
          </p:cNvPr>
          <p:cNvCxnSpPr>
            <a:cxnSpLocks/>
          </p:cNvCxnSpPr>
          <p:nvPr/>
        </p:nvCxnSpPr>
        <p:spPr>
          <a:xfrm>
            <a:off x="8171656" y="6312205"/>
            <a:ext cx="893967" cy="126425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67BF9897-8949-44AF-B0C0-F542CB8D144B}"/>
              </a:ext>
            </a:extLst>
          </p:cNvPr>
          <p:cNvSpPr txBox="1"/>
          <p:nvPr/>
        </p:nvSpPr>
        <p:spPr>
          <a:xfrm>
            <a:off x="8311338" y="7681750"/>
            <a:ext cx="3412733" cy="556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实测信息</a:t>
            </a:r>
          </a:p>
        </p:txBody>
      </p:sp>
    </p:spTree>
    <p:extLst>
      <p:ext uri="{BB962C8B-B14F-4D97-AF65-F5344CB8AC3E}">
        <p14:creationId xmlns:p14="http://schemas.microsoft.com/office/powerpoint/2010/main" val="1499092970"/>
      </p:ext>
    </p:extLst>
  </p:cSld>
  <p:clrMapOvr>
    <a:masterClrMapping/>
  </p:clrMapOvr>
  <p:transition spd="med">
    <p:pull dir="ru"/>
  </p:transition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10D4AD39-FBE7-41A5-BF74-C7F9938F3C53}"/>
              </a:ext>
            </a:extLst>
          </p:cNvPr>
          <p:cNvSpPr/>
          <p:nvPr/>
        </p:nvSpPr>
        <p:spPr>
          <a:xfrm>
            <a:off x="782820" y="901663"/>
            <a:ext cx="7138493" cy="556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轮廓度：格式内容同坐标点一致或类似。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73E776C-0B7B-408D-8EE3-8EF696894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240" y="2412002"/>
            <a:ext cx="7896556" cy="2127914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98D7590C-AE45-40D8-8082-6FD9E315AA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3240" y="5229225"/>
            <a:ext cx="8316703" cy="2266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593148"/>
      </p:ext>
    </p:extLst>
  </p:cSld>
  <p:clrMapOvr>
    <a:masterClrMapping/>
  </p:clrMapOvr>
  <p:transition spd="med">
    <p:pull dir="r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755387" y="3009900"/>
            <a:ext cx="6390127" cy="28422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6872527" y="4200196"/>
            <a:ext cx="3434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检测部门审批任务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14A3521F-1169-4391-A990-A6CF51AAF2DC}"/>
              </a:ext>
            </a:extLst>
          </p:cNvPr>
          <p:cNvSpPr/>
          <p:nvPr/>
        </p:nvSpPr>
        <p:spPr>
          <a:xfrm>
            <a:off x="6339127" y="4200196"/>
            <a:ext cx="5334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2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4182074"/>
      </p:ext>
    </p:extLst>
  </p:cSld>
  <p:clrMapOvr>
    <a:masterClrMapping/>
  </p:clrMapOvr>
  <p:transition spd="med">
    <p:pull dir="ru"/>
  </p:transition>
</p:sld>
</file>

<file path=ppt/theme/theme1.xml><?xml version="1.0" encoding="utf-8"?>
<a:theme xmlns:a="http://schemas.openxmlformats.org/drawingml/2006/main" name="Office 主题">
  <a:themeElements>
    <a:clrScheme name="Custom 6">
      <a:dk1>
        <a:srgbClr val="007F9D"/>
      </a:dk1>
      <a:lt1>
        <a:sysClr val="window" lastClr="FFFFFF"/>
      </a:lt1>
      <a:dk2>
        <a:srgbClr val="545559"/>
      </a:dk2>
      <a:lt2>
        <a:srgbClr val="FFFFFF"/>
      </a:lt2>
      <a:accent1>
        <a:srgbClr val="007F9D"/>
      </a:accent1>
      <a:accent2>
        <a:srgbClr val="74B543"/>
      </a:accent2>
      <a:accent3>
        <a:srgbClr val="545559"/>
      </a:accent3>
      <a:accent4>
        <a:srgbClr val="4BA4B8"/>
      </a:accent4>
      <a:accent5>
        <a:srgbClr val="DC6B2F"/>
      </a:accent5>
      <a:accent6>
        <a:srgbClr val="509E2F"/>
      </a:accent6>
      <a:hlink>
        <a:srgbClr val="545559"/>
      </a:hlink>
      <a:folHlink>
        <a:srgbClr val="ED8B00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34396</TotalTime>
  <Words>5697</Words>
  <Application>Microsoft Office PowerPoint</Application>
  <PresentationFormat>自定义</PresentationFormat>
  <Paragraphs>1773</Paragraphs>
  <Slides>81</Slides>
  <Notes>81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81</vt:i4>
      </vt:variant>
    </vt:vector>
  </HeadingPairs>
  <TitlesOfParts>
    <vt:vector size="90" baseType="lpstr">
      <vt:lpstr>Arial Unicode MS</vt:lpstr>
      <vt:lpstr>等线</vt:lpstr>
      <vt:lpstr>宋体</vt:lpstr>
      <vt:lpstr>Arial</vt:lpstr>
      <vt:lpstr>Calibri</vt:lpstr>
      <vt:lpstr>Calibri Light</vt:lpstr>
      <vt:lpstr>Wingdings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Liang Zhou</dc:creator>
  <cp:lastModifiedBy>Wenbo Yao</cp:lastModifiedBy>
  <cp:revision>4166</cp:revision>
  <dcterms:created xsi:type="dcterms:W3CDTF">2016-02-14T00:36:25Z</dcterms:created>
  <dcterms:modified xsi:type="dcterms:W3CDTF">2019-11-14T03:59:13Z</dcterms:modified>
</cp:coreProperties>
</file>